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72a54a6c5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672a54a6c5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672a54a6c5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672a54a6c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672a54a6c5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672a54a6c5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672a54a6c5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672a54a6c5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672a54a6c5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672a54a6c5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672a54a6c5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672a54a6c5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672a54a6c5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672a54a6c5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672a54a6c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2672a54a6c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672a54a6c5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672a54a6c5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672a54a6c5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672a54a6c5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672a54a6c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672a54a6c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672a54a6c5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672a54a6c5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672a54a6c5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672a54a6c5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672a54a6c5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672a54a6c5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672a54a6c5_0_6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2672a54a6c5_0_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672a54a6c5_0_6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672a54a6c5_0_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672a54a6c5_0_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2672a54a6c5_0_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672a54a6c5_0_8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2672a54a6c5_0_8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672a54a6c5_0_8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672a54a6c5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672a54a6c5_0_8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672a54a6c5_0_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672a54a6c5_0_9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2672a54a6c5_0_9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672a54a6c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672a54a6c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672a54a6c5_0_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672a54a6c5_0_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672a54a6c5_0_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2672a54a6c5_0_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672a54a6c5_0_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672a54a6c5_0_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672a54a6c5_0_9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2672a54a6c5_0_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672a54a6c5_0_10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2672a54a6c5_0_1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672a54a6c5_0_10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2672a54a6c5_0_10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672a54a6c5_0_1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2672a54a6c5_0_1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2672a54a6c5_0_1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2672a54a6c5_0_1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672a54a6c5_0_1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2672a54a6c5_0_1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2672a54a6c5_0_1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2672a54a6c5_0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672a54a6c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672a54a6c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672a54a6c5_0_1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2672a54a6c5_0_1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672a54a6c5_0_1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672a54a6c5_0_1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672a54a6c5_0_1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2672a54a6c5_0_1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672a54a6c5_0_1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2672a54a6c5_0_1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2672a54a6c5_0_1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2672a54a6c5_0_1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672a54a6c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672a54a6c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672a54a6c5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672a54a6c5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72a54a6c5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672a54a6c5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672a54a6c5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672a54a6c5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672a54a6c5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672a54a6c5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13.jpg"/><Relationship Id="rId6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0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gif"/><Relationship Id="rId4" Type="http://schemas.openxmlformats.org/officeDocument/2006/relationships/image" Target="../media/image27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3.gif"/><Relationship Id="rId4" Type="http://schemas.openxmlformats.org/officeDocument/2006/relationships/image" Target="../media/image19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3.gif"/><Relationship Id="rId4" Type="http://schemas.openxmlformats.org/officeDocument/2006/relationships/image" Target="../media/image19.gif"/><Relationship Id="rId5" Type="http://schemas.openxmlformats.org/officeDocument/2006/relationships/image" Target="../media/image17.gif"/><Relationship Id="rId6" Type="http://schemas.openxmlformats.org/officeDocument/2006/relationships/image" Target="../media/image18.gif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-7225" y="0"/>
            <a:ext cx="9151200" cy="5143500"/>
          </a:xfrm>
          <a:prstGeom prst="rect">
            <a:avLst/>
          </a:prstGeom>
          <a:solidFill>
            <a:srgbClr val="FFFFFF">
              <a:alpha val="719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1375325" y="618375"/>
            <a:ext cx="6386100" cy="26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</a:rPr>
              <a:t>QG Height Tendency</a:t>
            </a:r>
            <a:endParaRPr b="1" sz="4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Arranged by Andrew Moore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Material from Thomas Galarneau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185" name="Google Shape;185;p22"/>
          <p:cNvSpPr txBox="1"/>
          <p:nvPr/>
        </p:nvSpPr>
        <p:spPr>
          <a:xfrm>
            <a:off x="235525" y="876325"/>
            <a:ext cx="71835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Consider a layer of the atmosphere above the surface: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86" name="Google Shape;186;p22"/>
          <p:cNvCxnSpPr/>
          <p:nvPr/>
        </p:nvCxnSpPr>
        <p:spPr>
          <a:xfrm>
            <a:off x="4558325" y="1485350"/>
            <a:ext cx="0" cy="3617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" name="Google Shape;187;p22"/>
          <p:cNvSpPr txBox="1"/>
          <p:nvPr/>
        </p:nvSpPr>
        <p:spPr>
          <a:xfrm>
            <a:off x="640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</a:rPr>
              <a:t>Warming the layer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5212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Cooling the layer</a:t>
            </a:r>
            <a:endParaRPr sz="1800">
              <a:solidFill>
                <a:srgbClr val="0000FF"/>
              </a:solidFill>
            </a:endParaRPr>
          </a:p>
        </p:txBody>
      </p:sp>
      <p:cxnSp>
        <p:nvCxnSpPr>
          <p:cNvPr id="189" name="Google Shape;189;p22"/>
          <p:cNvCxnSpPr/>
          <p:nvPr/>
        </p:nvCxnSpPr>
        <p:spPr>
          <a:xfrm flipH="1" rot="10800000">
            <a:off x="4325" y="28145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90" name="Google Shape;190;p22"/>
          <p:cNvSpPr txBox="1"/>
          <p:nvPr/>
        </p:nvSpPr>
        <p:spPr>
          <a:xfrm>
            <a:off x="56350" y="2682025"/>
            <a:ext cx="13119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1" name="Google Shape;191;p22"/>
          <p:cNvSpPr/>
          <p:nvPr/>
        </p:nvSpPr>
        <p:spPr>
          <a:xfrm>
            <a:off x="888550" y="3091875"/>
            <a:ext cx="2907000" cy="10707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2"/>
          <p:cNvSpPr txBox="1"/>
          <p:nvPr/>
        </p:nvSpPr>
        <p:spPr>
          <a:xfrm>
            <a:off x="17149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Warming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93" name="Google Shape;193;p22"/>
          <p:cNvSpPr/>
          <p:nvPr/>
        </p:nvSpPr>
        <p:spPr>
          <a:xfrm>
            <a:off x="5536750" y="3091875"/>
            <a:ext cx="2907000" cy="1070700"/>
          </a:xfrm>
          <a:prstGeom prst="ellipse">
            <a:avLst/>
          </a:prstGeom>
          <a:solidFill>
            <a:srgbClr val="C9DAF8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2"/>
          <p:cNvSpPr txBox="1"/>
          <p:nvPr/>
        </p:nvSpPr>
        <p:spPr>
          <a:xfrm>
            <a:off x="63631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Cooling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195" name="Google Shape;195;p22"/>
          <p:cNvCxnSpPr/>
          <p:nvPr/>
        </p:nvCxnSpPr>
        <p:spPr>
          <a:xfrm flipH="1" rot="10800000">
            <a:off x="4325" y="45671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96" name="Google Shape;196;p22"/>
          <p:cNvSpPr txBox="1"/>
          <p:nvPr/>
        </p:nvSpPr>
        <p:spPr>
          <a:xfrm>
            <a:off x="56350" y="4434625"/>
            <a:ext cx="13119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 2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 rotWithShape="1">
          <a:blip r:embed="rId3">
            <a:alphaModFix amt="19000"/>
          </a:blip>
          <a:srcRect b="34473" l="64372" r="1570" t="14393"/>
          <a:stretch/>
        </p:blipFill>
        <p:spPr>
          <a:xfrm>
            <a:off x="7858400" y="0"/>
            <a:ext cx="1190400" cy="1340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235525" y="876325"/>
            <a:ext cx="71835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Consider a layer of the atmosphere above the surface: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04" name="Google Shape;204;p23"/>
          <p:cNvCxnSpPr/>
          <p:nvPr/>
        </p:nvCxnSpPr>
        <p:spPr>
          <a:xfrm>
            <a:off x="4558325" y="1485350"/>
            <a:ext cx="0" cy="3617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5" name="Google Shape;205;p23"/>
          <p:cNvSpPr txBox="1"/>
          <p:nvPr/>
        </p:nvSpPr>
        <p:spPr>
          <a:xfrm>
            <a:off x="640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</a:rPr>
              <a:t>Warming the layer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5212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Cooling the layer</a:t>
            </a:r>
            <a:endParaRPr sz="1800">
              <a:solidFill>
                <a:srgbClr val="0000FF"/>
              </a:solidFill>
            </a:endParaRPr>
          </a:p>
        </p:txBody>
      </p:sp>
      <p:cxnSp>
        <p:nvCxnSpPr>
          <p:cNvPr id="207" name="Google Shape;207;p23"/>
          <p:cNvCxnSpPr/>
          <p:nvPr/>
        </p:nvCxnSpPr>
        <p:spPr>
          <a:xfrm flipH="1" rot="10800000">
            <a:off x="4325" y="28145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08" name="Google Shape;208;p23"/>
          <p:cNvSpPr/>
          <p:nvPr/>
        </p:nvSpPr>
        <p:spPr>
          <a:xfrm>
            <a:off x="888550" y="3091875"/>
            <a:ext cx="2907000" cy="10707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3"/>
          <p:cNvSpPr txBox="1"/>
          <p:nvPr/>
        </p:nvSpPr>
        <p:spPr>
          <a:xfrm>
            <a:off x="17149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</a:rPr>
              <a:t>(Expands)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10" name="Google Shape;210;p23"/>
          <p:cNvSpPr/>
          <p:nvPr/>
        </p:nvSpPr>
        <p:spPr>
          <a:xfrm>
            <a:off x="5536750" y="3091875"/>
            <a:ext cx="2907000" cy="1070700"/>
          </a:xfrm>
          <a:prstGeom prst="ellipse">
            <a:avLst/>
          </a:prstGeom>
          <a:solidFill>
            <a:srgbClr val="C9DAF8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3"/>
          <p:cNvSpPr txBox="1"/>
          <p:nvPr/>
        </p:nvSpPr>
        <p:spPr>
          <a:xfrm>
            <a:off x="63631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</a:rPr>
              <a:t>(Contracts)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212" name="Google Shape;212;p23"/>
          <p:cNvCxnSpPr/>
          <p:nvPr/>
        </p:nvCxnSpPr>
        <p:spPr>
          <a:xfrm flipH="1" rot="10800000">
            <a:off x="4325" y="45671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13" name="Google Shape;213;p23"/>
          <p:cNvSpPr/>
          <p:nvPr/>
        </p:nvSpPr>
        <p:spPr>
          <a:xfrm>
            <a:off x="4325" y="2144098"/>
            <a:ext cx="9125400" cy="1153475"/>
          </a:xfrm>
          <a:custGeom>
            <a:rect b="b" l="l" r="r" t="t"/>
            <a:pathLst>
              <a:path extrusionOk="0" h="46139" w="365016">
                <a:moveTo>
                  <a:pt x="0" y="27509"/>
                </a:moveTo>
                <a:cubicBezTo>
                  <a:pt x="2235" y="27124"/>
                  <a:pt x="8785" y="26661"/>
                  <a:pt x="13408" y="25197"/>
                </a:cubicBezTo>
                <a:cubicBezTo>
                  <a:pt x="18032" y="23733"/>
                  <a:pt x="22232" y="21344"/>
                  <a:pt x="27741" y="18724"/>
                </a:cubicBezTo>
                <a:cubicBezTo>
                  <a:pt x="33251" y="16104"/>
                  <a:pt x="39415" y="12328"/>
                  <a:pt x="46465" y="9477"/>
                </a:cubicBezTo>
                <a:cubicBezTo>
                  <a:pt x="53516" y="6626"/>
                  <a:pt x="62146" y="3159"/>
                  <a:pt x="70044" y="1618"/>
                </a:cubicBezTo>
                <a:cubicBezTo>
                  <a:pt x="77942" y="77"/>
                  <a:pt x="86111" y="-154"/>
                  <a:pt x="93855" y="231"/>
                </a:cubicBezTo>
                <a:cubicBezTo>
                  <a:pt x="101599" y="616"/>
                  <a:pt x="109420" y="2157"/>
                  <a:pt x="116509" y="3929"/>
                </a:cubicBezTo>
                <a:cubicBezTo>
                  <a:pt x="123598" y="5701"/>
                  <a:pt x="130572" y="8167"/>
                  <a:pt x="136390" y="10864"/>
                </a:cubicBezTo>
                <a:cubicBezTo>
                  <a:pt x="142208" y="13561"/>
                  <a:pt x="147332" y="17453"/>
                  <a:pt x="151416" y="20111"/>
                </a:cubicBezTo>
                <a:cubicBezTo>
                  <a:pt x="155500" y="22770"/>
                  <a:pt x="155693" y="25621"/>
                  <a:pt x="160894" y="26815"/>
                </a:cubicBezTo>
                <a:cubicBezTo>
                  <a:pt x="166095" y="28009"/>
                  <a:pt x="176151" y="27239"/>
                  <a:pt x="182624" y="27277"/>
                </a:cubicBezTo>
                <a:cubicBezTo>
                  <a:pt x="189097" y="27316"/>
                  <a:pt x="193604" y="25775"/>
                  <a:pt x="199730" y="27046"/>
                </a:cubicBezTo>
                <a:cubicBezTo>
                  <a:pt x="205856" y="28318"/>
                  <a:pt x="211982" y="32325"/>
                  <a:pt x="219379" y="34906"/>
                </a:cubicBezTo>
                <a:cubicBezTo>
                  <a:pt x="226776" y="37488"/>
                  <a:pt x="236563" y="40878"/>
                  <a:pt x="244114" y="42535"/>
                </a:cubicBezTo>
                <a:cubicBezTo>
                  <a:pt x="251666" y="44192"/>
                  <a:pt x="257753" y="44268"/>
                  <a:pt x="264688" y="44846"/>
                </a:cubicBezTo>
                <a:cubicBezTo>
                  <a:pt x="271623" y="45424"/>
                  <a:pt x="278790" y="46464"/>
                  <a:pt x="285725" y="46002"/>
                </a:cubicBezTo>
                <a:cubicBezTo>
                  <a:pt x="292660" y="45540"/>
                  <a:pt x="300597" y="43343"/>
                  <a:pt x="306299" y="42072"/>
                </a:cubicBezTo>
                <a:cubicBezTo>
                  <a:pt x="312001" y="40801"/>
                  <a:pt x="315854" y="39568"/>
                  <a:pt x="319938" y="38374"/>
                </a:cubicBezTo>
                <a:cubicBezTo>
                  <a:pt x="324022" y="37180"/>
                  <a:pt x="326488" y="36524"/>
                  <a:pt x="330803" y="34906"/>
                </a:cubicBezTo>
                <a:cubicBezTo>
                  <a:pt x="335118" y="33288"/>
                  <a:pt x="341861" y="29936"/>
                  <a:pt x="345829" y="28664"/>
                </a:cubicBezTo>
                <a:cubicBezTo>
                  <a:pt x="349797" y="27393"/>
                  <a:pt x="351415" y="27585"/>
                  <a:pt x="354613" y="27277"/>
                </a:cubicBezTo>
                <a:cubicBezTo>
                  <a:pt x="357811" y="26969"/>
                  <a:pt x="363282" y="26892"/>
                  <a:pt x="365016" y="26815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14" name="Google Shape;214;p23"/>
          <p:cNvSpPr/>
          <p:nvPr/>
        </p:nvSpPr>
        <p:spPr>
          <a:xfrm>
            <a:off x="21675" y="4118167"/>
            <a:ext cx="9113825" cy="1019275"/>
          </a:xfrm>
          <a:custGeom>
            <a:rect b="b" l="l" r="r" t="t"/>
            <a:pathLst>
              <a:path extrusionOk="0" h="40771" w="364553">
                <a:moveTo>
                  <a:pt x="0" y="18821"/>
                </a:moveTo>
                <a:cubicBezTo>
                  <a:pt x="2042" y="18744"/>
                  <a:pt x="7744" y="17588"/>
                  <a:pt x="12252" y="18358"/>
                </a:cubicBezTo>
                <a:cubicBezTo>
                  <a:pt x="16760" y="19129"/>
                  <a:pt x="23079" y="21518"/>
                  <a:pt x="27047" y="23444"/>
                </a:cubicBezTo>
                <a:cubicBezTo>
                  <a:pt x="31015" y="25371"/>
                  <a:pt x="32363" y="27644"/>
                  <a:pt x="36062" y="29917"/>
                </a:cubicBezTo>
                <a:cubicBezTo>
                  <a:pt x="39761" y="32190"/>
                  <a:pt x="44346" y="35349"/>
                  <a:pt x="49239" y="37083"/>
                </a:cubicBezTo>
                <a:cubicBezTo>
                  <a:pt x="54132" y="38817"/>
                  <a:pt x="58948" y="39780"/>
                  <a:pt x="65421" y="40319"/>
                </a:cubicBezTo>
                <a:cubicBezTo>
                  <a:pt x="71894" y="40858"/>
                  <a:pt x="79098" y="40319"/>
                  <a:pt x="88075" y="40319"/>
                </a:cubicBezTo>
                <a:cubicBezTo>
                  <a:pt x="97052" y="40319"/>
                  <a:pt x="111693" y="41282"/>
                  <a:pt x="119283" y="40319"/>
                </a:cubicBezTo>
                <a:cubicBezTo>
                  <a:pt x="126873" y="39356"/>
                  <a:pt x="129223" y="36466"/>
                  <a:pt x="133615" y="34540"/>
                </a:cubicBezTo>
                <a:cubicBezTo>
                  <a:pt x="138007" y="32614"/>
                  <a:pt x="140666" y="31227"/>
                  <a:pt x="145636" y="28761"/>
                </a:cubicBezTo>
                <a:cubicBezTo>
                  <a:pt x="150606" y="26295"/>
                  <a:pt x="158119" y="21594"/>
                  <a:pt x="163436" y="19745"/>
                </a:cubicBezTo>
                <a:cubicBezTo>
                  <a:pt x="168753" y="17896"/>
                  <a:pt x="172220" y="17896"/>
                  <a:pt x="177537" y="17665"/>
                </a:cubicBezTo>
                <a:cubicBezTo>
                  <a:pt x="182854" y="17434"/>
                  <a:pt x="190367" y="18936"/>
                  <a:pt x="195337" y="18358"/>
                </a:cubicBezTo>
                <a:cubicBezTo>
                  <a:pt x="200307" y="17780"/>
                  <a:pt x="202426" y="16008"/>
                  <a:pt x="207358" y="14197"/>
                </a:cubicBezTo>
                <a:cubicBezTo>
                  <a:pt x="212290" y="12386"/>
                  <a:pt x="218454" y="9420"/>
                  <a:pt x="224927" y="7494"/>
                </a:cubicBezTo>
                <a:cubicBezTo>
                  <a:pt x="231400" y="5568"/>
                  <a:pt x="237949" y="3872"/>
                  <a:pt x="246194" y="2639"/>
                </a:cubicBezTo>
                <a:cubicBezTo>
                  <a:pt x="254439" y="1406"/>
                  <a:pt x="264881" y="289"/>
                  <a:pt x="274397" y="96"/>
                </a:cubicBezTo>
                <a:cubicBezTo>
                  <a:pt x="283914" y="-97"/>
                  <a:pt x="295780" y="674"/>
                  <a:pt x="303293" y="1483"/>
                </a:cubicBezTo>
                <a:cubicBezTo>
                  <a:pt x="310806" y="2292"/>
                  <a:pt x="314543" y="3256"/>
                  <a:pt x="319475" y="4951"/>
                </a:cubicBezTo>
                <a:cubicBezTo>
                  <a:pt x="324407" y="6646"/>
                  <a:pt x="328915" y="9960"/>
                  <a:pt x="332883" y="11655"/>
                </a:cubicBezTo>
                <a:cubicBezTo>
                  <a:pt x="336851" y="13350"/>
                  <a:pt x="339741" y="14005"/>
                  <a:pt x="343285" y="15122"/>
                </a:cubicBezTo>
                <a:cubicBezTo>
                  <a:pt x="346830" y="16239"/>
                  <a:pt x="350605" y="17780"/>
                  <a:pt x="354150" y="18358"/>
                </a:cubicBezTo>
                <a:cubicBezTo>
                  <a:pt x="357695" y="18936"/>
                  <a:pt x="362819" y="18551"/>
                  <a:pt x="364553" y="1859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15" name="Google Shape;215;p23"/>
          <p:cNvSpPr txBox="1"/>
          <p:nvPr/>
        </p:nvSpPr>
        <p:spPr>
          <a:xfrm>
            <a:off x="56350" y="2682025"/>
            <a:ext cx="13119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6" name="Google Shape;216;p23"/>
          <p:cNvSpPr txBox="1"/>
          <p:nvPr/>
        </p:nvSpPr>
        <p:spPr>
          <a:xfrm>
            <a:off x="56350" y="4434625"/>
            <a:ext cx="13119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 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7" name="Google Shape;217;p23"/>
          <p:cNvSpPr txBox="1"/>
          <p:nvPr/>
        </p:nvSpPr>
        <p:spPr>
          <a:xfrm>
            <a:off x="1674600" y="1801875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8" name="Google Shape;218;p23"/>
          <p:cNvSpPr txBox="1"/>
          <p:nvPr/>
        </p:nvSpPr>
        <p:spPr>
          <a:xfrm>
            <a:off x="6248100" y="2874225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1593600" y="4736225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0" name="Google Shape;220;p23"/>
          <p:cNvSpPr txBox="1"/>
          <p:nvPr/>
        </p:nvSpPr>
        <p:spPr>
          <a:xfrm>
            <a:off x="6314050" y="4244563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2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21" name="Google Shape;221;p23"/>
          <p:cNvPicPr preferRelativeResize="0"/>
          <p:nvPr/>
        </p:nvPicPr>
        <p:blipFill rotWithShape="1">
          <a:blip r:embed="rId3">
            <a:alphaModFix amt="19000"/>
          </a:blip>
          <a:srcRect b="34473" l="64372" r="1570" t="14393"/>
          <a:stretch/>
        </p:blipFill>
        <p:spPr>
          <a:xfrm>
            <a:off x="7858400" y="0"/>
            <a:ext cx="1190400" cy="1340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24"/>
          <p:cNvGrpSpPr/>
          <p:nvPr/>
        </p:nvGrpSpPr>
        <p:grpSpPr>
          <a:xfrm>
            <a:off x="4006100" y="3777925"/>
            <a:ext cx="1822600" cy="797400"/>
            <a:chOff x="5928025" y="1207850"/>
            <a:chExt cx="1822600" cy="797400"/>
          </a:xfrm>
        </p:grpSpPr>
        <p:sp>
          <p:nvSpPr>
            <p:cNvPr id="227" name="Google Shape;227;p24"/>
            <p:cNvSpPr txBox="1"/>
            <p:nvPr/>
          </p:nvSpPr>
          <p:spPr>
            <a:xfrm>
              <a:off x="6006639" y="1342159"/>
              <a:ext cx="1671900" cy="526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13948" l="-3029" r="-3029" t="-232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228" name="Google Shape;228;p24"/>
            <p:cNvSpPr/>
            <p:nvPr/>
          </p:nvSpPr>
          <p:spPr>
            <a:xfrm>
              <a:off x="5928025" y="1207850"/>
              <a:ext cx="1537200" cy="79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4"/>
            <p:cNvSpPr/>
            <p:nvPr/>
          </p:nvSpPr>
          <p:spPr>
            <a:xfrm>
              <a:off x="7378625" y="1588225"/>
              <a:ext cx="372000" cy="3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0" name="Google Shape;230;p24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231" name="Google Shape;231;p24"/>
          <p:cNvSpPr txBox="1"/>
          <p:nvPr/>
        </p:nvSpPr>
        <p:spPr>
          <a:xfrm>
            <a:off x="986800" y="1069150"/>
            <a:ext cx="12657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32" name="Google Shape;232;p24"/>
          <p:cNvCxnSpPr/>
          <p:nvPr/>
        </p:nvCxnSpPr>
        <p:spPr>
          <a:xfrm rot="10800000">
            <a:off x="5800975" y="1959275"/>
            <a:ext cx="5700" cy="232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3" name="Google Shape;233;p24"/>
          <p:cNvCxnSpPr/>
          <p:nvPr/>
        </p:nvCxnSpPr>
        <p:spPr>
          <a:xfrm>
            <a:off x="5806675" y="4288175"/>
            <a:ext cx="26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4" name="Google Shape;234;p24"/>
          <p:cNvSpPr txBox="1"/>
          <p:nvPr/>
        </p:nvSpPr>
        <p:spPr>
          <a:xfrm>
            <a:off x="5633275" y="1588225"/>
            <a:ext cx="5952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5" name="Google Shape;235;p24"/>
          <p:cNvSpPr txBox="1"/>
          <p:nvPr/>
        </p:nvSpPr>
        <p:spPr>
          <a:xfrm>
            <a:off x="8418775" y="4039675"/>
            <a:ext cx="5952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x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236" name="Google Shape;236;p24"/>
          <p:cNvGrpSpPr/>
          <p:nvPr/>
        </p:nvGrpSpPr>
        <p:grpSpPr>
          <a:xfrm>
            <a:off x="3640550" y="1801975"/>
            <a:ext cx="1822600" cy="797400"/>
            <a:chOff x="5928025" y="1207850"/>
            <a:chExt cx="1822600" cy="797400"/>
          </a:xfrm>
        </p:grpSpPr>
        <p:sp>
          <p:nvSpPr>
            <p:cNvPr id="237" name="Google Shape;237;p24"/>
            <p:cNvSpPr txBox="1"/>
            <p:nvPr/>
          </p:nvSpPr>
          <p:spPr>
            <a:xfrm>
              <a:off x="6006639" y="1342159"/>
              <a:ext cx="1671900" cy="526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13948" l="-3029" r="-3029" t="-232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238" name="Google Shape;238;p24"/>
            <p:cNvSpPr/>
            <p:nvPr/>
          </p:nvSpPr>
          <p:spPr>
            <a:xfrm>
              <a:off x="5928025" y="1207850"/>
              <a:ext cx="1537200" cy="79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4"/>
            <p:cNvSpPr/>
            <p:nvPr/>
          </p:nvSpPr>
          <p:spPr>
            <a:xfrm>
              <a:off x="7378625" y="1588225"/>
              <a:ext cx="372000" cy="3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0" name="Google Shape;240;p24"/>
          <p:cNvSpPr txBox="1"/>
          <p:nvPr/>
        </p:nvSpPr>
        <p:spPr>
          <a:xfrm>
            <a:off x="5316525" y="1844425"/>
            <a:ext cx="5316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+ 4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41" name="Google Shape;241;p24"/>
          <p:cNvSpPr txBox="1"/>
          <p:nvPr/>
        </p:nvSpPr>
        <p:spPr>
          <a:xfrm>
            <a:off x="159325" y="876325"/>
            <a:ext cx="52071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Geostrophic Vorticity: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Plug in geostrophic wind balance into the vorticity equation.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You end up with a form of geostrophic vorticity that relates to the Laplacian of the geopotential height field.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Thus, if you locally change the vorticity at a location, you must also change the geopotential height (i.e. thickness) field!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42" name="Google Shape;242;p24"/>
          <p:cNvCxnSpPr/>
          <p:nvPr/>
        </p:nvCxnSpPr>
        <p:spPr>
          <a:xfrm>
            <a:off x="5829775" y="4010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43" name="Google Shape;243;p24"/>
          <p:cNvCxnSpPr/>
          <p:nvPr/>
        </p:nvCxnSpPr>
        <p:spPr>
          <a:xfrm>
            <a:off x="5829775" y="33249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44" name="Google Shape;244;p24"/>
          <p:cNvCxnSpPr/>
          <p:nvPr/>
        </p:nvCxnSpPr>
        <p:spPr>
          <a:xfrm>
            <a:off x="5829775" y="30963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45" name="Google Shape;245;p24"/>
          <p:cNvCxnSpPr/>
          <p:nvPr/>
        </p:nvCxnSpPr>
        <p:spPr>
          <a:xfrm>
            <a:off x="5829775" y="2867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46" name="Google Shape;246;p24"/>
          <p:cNvCxnSpPr/>
          <p:nvPr/>
        </p:nvCxnSpPr>
        <p:spPr>
          <a:xfrm>
            <a:off x="5829775" y="2105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47" name="Google Shape;247;p24"/>
          <p:cNvSpPr txBox="1"/>
          <p:nvPr/>
        </p:nvSpPr>
        <p:spPr>
          <a:xfrm>
            <a:off x="5980050" y="1126950"/>
            <a:ext cx="30111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Consider this geopotential height field. What would vorticity look like?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25"/>
          <p:cNvGrpSpPr/>
          <p:nvPr/>
        </p:nvGrpSpPr>
        <p:grpSpPr>
          <a:xfrm>
            <a:off x="4006100" y="3777925"/>
            <a:ext cx="1822600" cy="797400"/>
            <a:chOff x="5928025" y="1207850"/>
            <a:chExt cx="1822600" cy="797400"/>
          </a:xfrm>
        </p:grpSpPr>
        <p:sp>
          <p:nvSpPr>
            <p:cNvPr id="253" name="Google Shape;253;p25"/>
            <p:cNvSpPr txBox="1"/>
            <p:nvPr/>
          </p:nvSpPr>
          <p:spPr>
            <a:xfrm>
              <a:off x="6006639" y="1342159"/>
              <a:ext cx="1671900" cy="526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13948" l="-3029" r="-3029" t="-232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5928025" y="1207850"/>
              <a:ext cx="1537200" cy="79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7378625" y="1588225"/>
              <a:ext cx="372000" cy="3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6" name="Google Shape;256;p25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257" name="Google Shape;257;p25"/>
          <p:cNvSpPr txBox="1"/>
          <p:nvPr/>
        </p:nvSpPr>
        <p:spPr>
          <a:xfrm>
            <a:off x="986800" y="1069150"/>
            <a:ext cx="12657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58" name="Google Shape;258;p25"/>
          <p:cNvCxnSpPr/>
          <p:nvPr/>
        </p:nvCxnSpPr>
        <p:spPr>
          <a:xfrm rot="10800000">
            <a:off x="5800975" y="1959275"/>
            <a:ext cx="5700" cy="232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9" name="Google Shape;259;p25"/>
          <p:cNvCxnSpPr/>
          <p:nvPr/>
        </p:nvCxnSpPr>
        <p:spPr>
          <a:xfrm>
            <a:off x="5806675" y="4288175"/>
            <a:ext cx="26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0" name="Google Shape;260;p25"/>
          <p:cNvSpPr txBox="1"/>
          <p:nvPr/>
        </p:nvSpPr>
        <p:spPr>
          <a:xfrm>
            <a:off x="5633275" y="1588225"/>
            <a:ext cx="5952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1" name="Google Shape;261;p25"/>
          <p:cNvSpPr txBox="1"/>
          <p:nvPr/>
        </p:nvSpPr>
        <p:spPr>
          <a:xfrm>
            <a:off x="8418775" y="4039675"/>
            <a:ext cx="5952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x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262" name="Google Shape;262;p25"/>
          <p:cNvGrpSpPr/>
          <p:nvPr/>
        </p:nvGrpSpPr>
        <p:grpSpPr>
          <a:xfrm>
            <a:off x="3640550" y="1801975"/>
            <a:ext cx="1822600" cy="797400"/>
            <a:chOff x="5928025" y="1207850"/>
            <a:chExt cx="1822600" cy="797400"/>
          </a:xfrm>
        </p:grpSpPr>
        <p:sp>
          <p:nvSpPr>
            <p:cNvPr id="263" name="Google Shape;263;p25"/>
            <p:cNvSpPr txBox="1"/>
            <p:nvPr/>
          </p:nvSpPr>
          <p:spPr>
            <a:xfrm>
              <a:off x="6006639" y="1342159"/>
              <a:ext cx="1671900" cy="526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13948" l="-3029" r="-3029" t="-232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5928025" y="1207850"/>
              <a:ext cx="1537200" cy="79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7378625" y="1588225"/>
              <a:ext cx="372000" cy="3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6" name="Google Shape;266;p25"/>
          <p:cNvSpPr txBox="1"/>
          <p:nvPr/>
        </p:nvSpPr>
        <p:spPr>
          <a:xfrm>
            <a:off x="5316525" y="1844425"/>
            <a:ext cx="5316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+ 4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67" name="Google Shape;267;p25"/>
          <p:cNvSpPr txBox="1"/>
          <p:nvPr/>
        </p:nvSpPr>
        <p:spPr>
          <a:xfrm>
            <a:off x="159325" y="876325"/>
            <a:ext cx="52071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Geostrophic Vorticity: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Plug in geostrophic wind balance into the vorticity equation.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You end up with a form of geostrophic vorticity that relates to the Laplacian of the geopotential height field.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Thus, if you locally change the vorticity at a location, you must also change the geopotential height (i.e. thickness) field!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68" name="Google Shape;268;p25"/>
          <p:cNvCxnSpPr/>
          <p:nvPr/>
        </p:nvCxnSpPr>
        <p:spPr>
          <a:xfrm>
            <a:off x="5829775" y="4010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69" name="Google Shape;269;p25"/>
          <p:cNvCxnSpPr/>
          <p:nvPr/>
        </p:nvCxnSpPr>
        <p:spPr>
          <a:xfrm>
            <a:off x="5829775" y="33249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25"/>
          <p:cNvCxnSpPr/>
          <p:nvPr/>
        </p:nvCxnSpPr>
        <p:spPr>
          <a:xfrm>
            <a:off x="5829775" y="30963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71" name="Google Shape;271;p25"/>
          <p:cNvCxnSpPr/>
          <p:nvPr/>
        </p:nvCxnSpPr>
        <p:spPr>
          <a:xfrm>
            <a:off x="5829775" y="2867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72" name="Google Shape;272;p25"/>
          <p:cNvCxnSpPr/>
          <p:nvPr/>
        </p:nvCxnSpPr>
        <p:spPr>
          <a:xfrm>
            <a:off x="5829775" y="2105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73" name="Google Shape;273;p25"/>
          <p:cNvSpPr txBox="1"/>
          <p:nvPr/>
        </p:nvSpPr>
        <p:spPr>
          <a:xfrm>
            <a:off x="5980050" y="1126950"/>
            <a:ext cx="30111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Consider this geopotential height field. What would vorticity look like?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274" name="Google Shape;274;p25"/>
          <p:cNvCxnSpPr/>
          <p:nvPr/>
        </p:nvCxnSpPr>
        <p:spPr>
          <a:xfrm>
            <a:off x="6136075" y="3103450"/>
            <a:ext cx="1982400" cy="5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5" name="Google Shape;275;p25"/>
          <p:cNvCxnSpPr/>
          <p:nvPr/>
        </p:nvCxnSpPr>
        <p:spPr>
          <a:xfrm flipH="1" rot="10800000">
            <a:off x="6136075" y="2340550"/>
            <a:ext cx="693600" cy="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6" name="Google Shape;276;p25"/>
          <p:cNvCxnSpPr/>
          <p:nvPr/>
        </p:nvCxnSpPr>
        <p:spPr>
          <a:xfrm flipH="1" rot="10800000">
            <a:off x="6136075" y="3864550"/>
            <a:ext cx="693600" cy="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7" name="Google Shape;277;p25"/>
          <p:cNvSpPr/>
          <p:nvPr/>
        </p:nvSpPr>
        <p:spPr>
          <a:xfrm>
            <a:off x="7326645" y="3265200"/>
            <a:ext cx="300600" cy="4452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5"/>
          <p:cNvSpPr/>
          <p:nvPr/>
        </p:nvSpPr>
        <p:spPr>
          <a:xfrm rot="10800000">
            <a:off x="6930020" y="3265200"/>
            <a:ext cx="300600" cy="4452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5"/>
          <p:cNvSpPr/>
          <p:nvPr/>
        </p:nvSpPr>
        <p:spPr>
          <a:xfrm flipH="1">
            <a:off x="6865331" y="2503200"/>
            <a:ext cx="313800" cy="4452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5"/>
          <p:cNvSpPr/>
          <p:nvPr/>
        </p:nvSpPr>
        <p:spPr>
          <a:xfrm flipH="1" rot="10800000">
            <a:off x="7279401" y="2503200"/>
            <a:ext cx="313800" cy="4452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5"/>
          <p:cNvSpPr txBox="1"/>
          <p:nvPr/>
        </p:nvSpPr>
        <p:spPr>
          <a:xfrm>
            <a:off x="7748475" y="2177700"/>
            <a:ext cx="10923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Positive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Vorticity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2" name="Google Shape;282;p25"/>
          <p:cNvSpPr txBox="1"/>
          <p:nvPr/>
        </p:nvSpPr>
        <p:spPr>
          <a:xfrm>
            <a:off x="7824675" y="3320700"/>
            <a:ext cx="10923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Negative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Vorticity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3" name="Google Shape;283;p25"/>
          <p:cNvSpPr txBox="1"/>
          <p:nvPr/>
        </p:nvSpPr>
        <p:spPr>
          <a:xfrm>
            <a:off x="4006100" y="4416525"/>
            <a:ext cx="48672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C78D8"/>
                </a:solidFill>
              </a:rPr>
              <a:t>Use the thermal wind relation to confirm!</a:t>
            </a:r>
            <a:endParaRPr sz="1800">
              <a:solidFill>
                <a:srgbClr val="3C78D8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26"/>
          <p:cNvGrpSpPr/>
          <p:nvPr/>
        </p:nvGrpSpPr>
        <p:grpSpPr>
          <a:xfrm>
            <a:off x="4006100" y="3777925"/>
            <a:ext cx="1822600" cy="797400"/>
            <a:chOff x="5928025" y="1207850"/>
            <a:chExt cx="1822600" cy="797400"/>
          </a:xfrm>
        </p:grpSpPr>
        <p:sp>
          <p:nvSpPr>
            <p:cNvPr id="289" name="Google Shape;289;p26"/>
            <p:cNvSpPr txBox="1"/>
            <p:nvPr/>
          </p:nvSpPr>
          <p:spPr>
            <a:xfrm>
              <a:off x="6006639" y="1342159"/>
              <a:ext cx="1671900" cy="526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13948" l="-3029" r="-3029" t="-232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5928025" y="1207850"/>
              <a:ext cx="1537200" cy="79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7378625" y="1588225"/>
              <a:ext cx="372000" cy="3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2" name="Google Shape;292;p26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293" name="Google Shape;293;p26"/>
          <p:cNvSpPr txBox="1"/>
          <p:nvPr/>
        </p:nvSpPr>
        <p:spPr>
          <a:xfrm>
            <a:off x="986800" y="1069150"/>
            <a:ext cx="12657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94" name="Google Shape;294;p26"/>
          <p:cNvCxnSpPr/>
          <p:nvPr/>
        </p:nvCxnSpPr>
        <p:spPr>
          <a:xfrm rot="10800000">
            <a:off x="5800975" y="1959275"/>
            <a:ext cx="5700" cy="232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5" name="Google Shape;295;p26"/>
          <p:cNvCxnSpPr/>
          <p:nvPr/>
        </p:nvCxnSpPr>
        <p:spPr>
          <a:xfrm>
            <a:off x="5806675" y="4288175"/>
            <a:ext cx="26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6" name="Google Shape;296;p26"/>
          <p:cNvSpPr txBox="1"/>
          <p:nvPr/>
        </p:nvSpPr>
        <p:spPr>
          <a:xfrm>
            <a:off x="5633275" y="1588225"/>
            <a:ext cx="5952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97" name="Google Shape;297;p26"/>
          <p:cNvSpPr txBox="1"/>
          <p:nvPr/>
        </p:nvSpPr>
        <p:spPr>
          <a:xfrm>
            <a:off x="8418775" y="4039675"/>
            <a:ext cx="5952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x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298" name="Google Shape;298;p26"/>
          <p:cNvGrpSpPr/>
          <p:nvPr/>
        </p:nvGrpSpPr>
        <p:grpSpPr>
          <a:xfrm>
            <a:off x="3640550" y="1801975"/>
            <a:ext cx="1822600" cy="797400"/>
            <a:chOff x="5928025" y="1207850"/>
            <a:chExt cx="1822600" cy="797400"/>
          </a:xfrm>
        </p:grpSpPr>
        <p:sp>
          <p:nvSpPr>
            <p:cNvPr id="299" name="Google Shape;299;p26"/>
            <p:cNvSpPr txBox="1"/>
            <p:nvPr/>
          </p:nvSpPr>
          <p:spPr>
            <a:xfrm>
              <a:off x="6006639" y="1342159"/>
              <a:ext cx="1671900" cy="526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13948" l="-3029" r="-3029" t="-232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5928025" y="1207850"/>
              <a:ext cx="1537200" cy="79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7378625" y="1588225"/>
              <a:ext cx="372000" cy="3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2" name="Google Shape;302;p26"/>
          <p:cNvSpPr txBox="1"/>
          <p:nvPr/>
        </p:nvSpPr>
        <p:spPr>
          <a:xfrm>
            <a:off x="5316525" y="1844425"/>
            <a:ext cx="5316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+ 4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03" name="Google Shape;303;p26"/>
          <p:cNvSpPr txBox="1"/>
          <p:nvPr/>
        </p:nvSpPr>
        <p:spPr>
          <a:xfrm>
            <a:off x="159325" y="876325"/>
            <a:ext cx="52071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Geostrophic Vorticity: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Plug in geostrophic wind balance into the vorticity equation.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You end up with a form of geostrophic vorticity that relates to the Laplacian of the geopotential height field.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Thus, if you locally change the vorticity at a location, you must also change the geopotential height (i.e. thickness) field!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04" name="Google Shape;304;p26"/>
          <p:cNvCxnSpPr/>
          <p:nvPr/>
        </p:nvCxnSpPr>
        <p:spPr>
          <a:xfrm>
            <a:off x="5829775" y="4010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26"/>
          <p:cNvCxnSpPr/>
          <p:nvPr/>
        </p:nvCxnSpPr>
        <p:spPr>
          <a:xfrm>
            <a:off x="5829775" y="2105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06" name="Google Shape;306;p26"/>
          <p:cNvSpPr txBox="1"/>
          <p:nvPr/>
        </p:nvSpPr>
        <p:spPr>
          <a:xfrm>
            <a:off x="5980050" y="1126950"/>
            <a:ext cx="30111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Consider this geopotential height field. What would vorticity look like?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07" name="Google Shape;307;p26"/>
          <p:cNvSpPr/>
          <p:nvPr/>
        </p:nvSpPr>
        <p:spPr>
          <a:xfrm>
            <a:off x="5835550" y="2643741"/>
            <a:ext cx="3207475" cy="885925"/>
          </a:xfrm>
          <a:custGeom>
            <a:rect b="b" l="l" r="r" t="t"/>
            <a:pathLst>
              <a:path extrusionOk="0" h="35437" w="128299">
                <a:moveTo>
                  <a:pt x="0" y="35032"/>
                </a:moveTo>
                <a:cubicBezTo>
                  <a:pt x="2774" y="35071"/>
                  <a:pt x="10018" y="35610"/>
                  <a:pt x="16645" y="35263"/>
                </a:cubicBezTo>
                <a:cubicBezTo>
                  <a:pt x="23272" y="34916"/>
                  <a:pt x="32903" y="34685"/>
                  <a:pt x="39761" y="32951"/>
                </a:cubicBezTo>
                <a:cubicBezTo>
                  <a:pt x="46619" y="31217"/>
                  <a:pt x="52707" y="27942"/>
                  <a:pt x="57793" y="24860"/>
                </a:cubicBezTo>
                <a:cubicBezTo>
                  <a:pt x="62879" y="21778"/>
                  <a:pt x="65845" y="17964"/>
                  <a:pt x="70276" y="14458"/>
                </a:cubicBezTo>
                <a:cubicBezTo>
                  <a:pt x="74707" y="10952"/>
                  <a:pt x="78213" y="6174"/>
                  <a:pt x="84377" y="3824"/>
                </a:cubicBezTo>
                <a:cubicBezTo>
                  <a:pt x="90542" y="1474"/>
                  <a:pt x="99943" y="973"/>
                  <a:pt x="107263" y="356"/>
                </a:cubicBezTo>
                <a:cubicBezTo>
                  <a:pt x="114583" y="-260"/>
                  <a:pt x="124793" y="164"/>
                  <a:pt x="128299" y="12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08" name="Google Shape;308;p26"/>
          <p:cNvSpPr/>
          <p:nvPr/>
        </p:nvSpPr>
        <p:spPr>
          <a:xfrm>
            <a:off x="5835550" y="2338941"/>
            <a:ext cx="3207475" cy="885925"/>
          </a:xfrm>
          <a:custGeom>
            <a:rect b="b" l="l" r="r" t="t"/>
            <a:pathLst>
              <a:path extrusionOk="0" h="35437" w="128299">
                <a:moveTo>
                  <a:pt x="0" y="35032"/>
                </a:moveTo>
                <a:cubicBezTo>
                  <a:pt x="2774" y="35071"/>
                  <a:pt x="10018" y="35610"/>
                  <a:pt x="16645" y="35263"/>
                </a:cubicBezTo>
                <a:cubicBezTo>
                  <a:pt x="23272" y="34916"/>
                  <a:pt x="32903" y="34685"/>
                  <a:pt x="39761" y="32951"/>
                </a:cubicBezTo>
                <a:cubicBezTo>
                  <a:pt x="46619" y="31217"/>
                  <a:pt x="52707" y="27942"/>
                  <a:pt x="57793" y="24860"/>
                </a:cubicBezTo>
                <a:cubicBezTo>
                  <a:pt x="62879" y="21778"/>
                  <a:pt x="65845" y="17964"/>
                  <a:pt x="70276" y="14458"/>
                </a:cubicBezTo>
                <a:cubicBezTo>
                  <a:pt x="74707" y="10952"/>
                  <a:pt x="78213" y="6174"/>
                  <a:pt x="84377" y="3824"/>
                </a:cubicBezTo>
                <a:cubicBezTo>
                  <a:pt x="90542" y="1474"/>
                  <a:pt x="99943" y="973"/>
                  <a:pt x="107263" y="356"/>
                </a:cubicBezTo>
                <a:cubicBezTo>
                  <a:pt x="114583" y="-260"/>
                  <a:pt x="124793" y="164"/>
                  <a:pt x="128299" y="12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09" name="Google Shape;309;p26"/>
          <p:cNvSpPr/>
          <p:nvPr/>
        </p:nvSpPr>
        <p:spPr>
          <a:xfrm>
            <a:off x="5835550" y="2948541"/>
            <a:ext cx="3207475" cy="885925"/>
          </a:xfrm>
          <a:custGeom>
            <a:rect b="b" l="l" r="r" t="t"/>
            <a:pathLst>
              <a:path extrusionOk="0" h="35437" w="128299">
                <a:moveTo>
                  <a:pt x="0" y="35032"/>
                </a:moveTo>
                <a:cubicBezTo>
                  <a:pt x="2774" y="35071"/>
                  <a:pt x="10018" y="35610"/>
                  <a:pt x="16645" y="35263"/>
                </a:cubicBezTo>
                <a:cubicBezTo>
                  <a:pt x="23272" y="34916"/>
                  <a:pt x="32903" y="34685"/>
                  <a:pt x="39761" y="32951"/>
                </a:cubicBezTo>
                <a:cubicBezTo>
                  <a:pt x="46619" y="31217"/>
                  <a:pt x="52707" y="27942"/>
                  <a:pt x="57793" y="24860"/>
                </a:cubicBezTo>
                <a:cubicBezTo>
                  <a:pt x="62879" y="21778"/>
                  <a:pt x="65845" y="17964"/>
                  <a:pt x="70276" y="14458"/>
                </a:cubicBezTo>
                <a:cubicBezTo>
                  <a:pt x="74707" y="10952"/>
                  <a:pt x="78213" y="6174"/>
                  <a:pt x="84377" y="3824"/>
                </a:cubicBezTo>
                <a:cubicBezTo>
                  <a:pt x="90542" y="1474"/>
                  <a:pt x="99943" y="973"/>
                  <a:pt x="107263" y="356"/>
                </a:cubicBezTo>
                <a:cubicBezTo>
                  <a:pt x="114583" y="-260"/>
                  <a:pt x="124793" y="164"/>
                  <a:pt x="128299" y="12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10" name="Google Shape;310;p26"/>
          <p:cNvSpPr txBox="1"/>
          <p:nvPr/>
        </p:nvSpPr>
        <p:spPr>
          <a:xfrm>
            <a:off x="2576075" y="4416525"/>
            <a:ext cx="629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C78D8"/>
                </a:solidFill>
              </a:rPr>
              <a:t>If we change the geopotential height field, how will the vorticity field change (and vise versa)? </a:t>
            </a:r>
            <a:endParaRPr b="1" sz="1800">
              <a:solidFill>
                <a:srgbClr val="3C78D8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Vorticity and Thermo Equations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316" name="Google Shape;316;p27"/>
          <p:cNvSpPr txBox="1"/>
          <p:nvPr/>
        </p:nvSpPr>
        <p:spPr>
          <a:xfrm>
            <a:off x="4179826" y="943823"/>
            <a:ext cx="2198700" cy="797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7999" l="-2028" r="-336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17" name="Google Shape;317;p27"/>
          <p:cNvSpPr txBox="1"/>
          <p:nvPr/>
        </p:nvSpPr>
        <p:spPr>
          <a:xfrm>
            <a:off x="1388760" y="1103725"/>
            <a:ext cx="246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QG vorticity equation</a:t>
            </a:r>
            <a:endParaRPr b="1"/>
          </a:p>
        </p:txBody>
      </p:sp>
      <p:sp>
        <p:nvSpPr>
          <p:cNvPr id="318" name="Google Shape;318;p27"/>
          <p:cNvSpPr txBox="1"/>
          <p:nvPr/>
        </p:nvSpPr>
        <p:spPr>
          <a:xfrm>
            <a:off x="2454500" y="1973300"/>
            <a:ext cx="2288700" cy="7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Rate of change of absolute vorticity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9" name="Google Shape;319;p27"/>
          <p:cNvSpPr txBox="1"/>
          <p:nvPr/>
        </p:nvSpPr>
        <p:spPr>
          <a:xfrm>
            <a:off x="6056650" y="1927050"/>
            <a:ext cx="32091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Vertical motion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(or convergence/divergence)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20" name="Google Shape;320;p27"/>
          <p:cNvCxnSpPr>
            <a:stCxn id="318" idx="0"/>
          </p:cNvCxnSpPr>
          <p:nvPr/>
        </p:nvCxnSpPr>
        <p:spPr>
          <a:xfrm flipH="1" rot="10800000">
            <a:off x="3598850" y="1554500"/>
            <a:ext cx="725700" cy="41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1" name="Google Shape;321;p27"/>
          <p:cNvCxnSpPr/>
          <p:nvPr/>
        </p:nvCxnSpPr>
        <p:spPr>
          <a:xfrm rot="10800000">
            <a:off x="6463000" y="1543075"/>
            <a:ext cx="421800" cy="4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2" name="Google Shape;322;p27"/>
          <p:cNvSpPr txBox="1"/>
          <p:nvPr/>
        </p:nvSpPr>
        <p:spPr>
          <a:xfrm>
            <a:off x="5121375" y="2967250"/>
            <a:ext cx="1687200" cy="647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8699" l="-2939" r="0" t="-216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23" name="Google Shape;323;p27"/>
          <p:cNvSpPr txBox="1"/>
          <p:nvPr/>
        </p:nvSpPr>
        <p:spPr>
          <a:xfrm>
            <a:off x="1843050" y="3139825"/>
            <a:ext cx="327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QG thermodynamic equation</a:t>
            </a:r>
            <a:endParaRPr b="1"/>
          </a:p>
        </p:txBody>
      </p:sp>
      <p:sp>
        <p:nvSpPr>
          <p:cNvPr id="324" name="Google Shape;324;p27"/>
          <p:cNvSpPr txBox="1"/>
          <p:nvPr/>
        </p:nvSpPr>
        <p:spPr>
          <a:xfrm>
            <a:off x="3140300" y="4106900"/>
            <a:ext cx="2288700" cy="7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Rate of change of temperature 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25" name="Google Shape;325;p27"/>
          <p:cNvCxnSpPr>
            <a:stCxn id="324" idx="0"/>
          </p:cNvCxnSpPr>
          <p:nvPr/>
        </p:nvCxnSpPr>
        <p:spPr>
          <a:xfrm flipH="1" rot="10800000">
            <a:off x="4284650" y="3688100"/>
            <a:ext cx="725700" cy="41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6" name="Google Shape;326;p27"/>
          <p:cNvSpPr txBox="1"/>
          <p:nvPr/>
        </p:nvSpPr>
        <p:spPr>
          <a:xfrm>
            <a:off x="6132850" y="3908250"/>
            <a:ext cx="31599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Vertical motion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(or expansion/contraction from vertical motion)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27" name="Google Shape;327;p27"/>
          <p:cNvCxnSpPr/>
          <p:nvPr/>
        </p:nvCxnSpPr>
        <p:spPr>
          <a:xfrm rot="10800000">
            <a:off x="6539200" y="3524275"/>
            <a:ext cx="421800" cy="4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8" name="Google Shape;328;p27"/>
          <p:cNvPicPr preferRelativeResize="0"/>
          <p:nvPr/>
        </p:nvPicPr>
        <p:blipFill rotWithShape="1">
          <a:blip r:embed="rId5">
            <a:alphaModFix amt="97000"/>
          </a:blip>
          <a:srcRect b="34473" l="64372" r="1570" t="14393"/>
          <a:stretch/>
        </p:blipFill>
        <p:spPr>
          <a:xfrm>
            <a:off x="0" y="3792475"/>
            <a:ext cx="1190400" cy="134043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7"/>
          <p:cNvSpPr/>
          <p:nvPr/>
        </p:nvSpPr>
        <p:spPr>
          <a:xfrm>
            <a:off x="85250" y="3064700"/>
            <a:ext cx="1473600" cy="473700"/>
          </a:xfrm>
          <a:prstGeom prst="wedgeRectCallout">
            <a:avLst>
              <a:gd fmla="val -21763" name="adj1"/>
              <a:gd fmla="val 8971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7"/>
          <p:cNvSpPr txBox="1"/>
          <p:nvPr/>
        </p:nvSpPr>
        <p:spPr>
          <a:xfrm>
            <a:off x="85250" y="3064700"/>
            <a:ext cx="147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See Bluestein Vol. 1 page 329 for details 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Height Tendency Equation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336" name="Google Shape;336;p28"/>
          <p:cNvSpPr txBox="1"/>
          <p:nvPr/>
        </p:nvSpPr>
        <p:spPr>
          <a:xfrm>
            <a:off x="103650" y="3010850"/>
            <a:ext cx="2535900" cy="7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2nd derivative operator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37" name="Google Shape;337;p28"/>
          <p:cNvCxnSpPr/>
          <p:nvPr/>
        </p:nvCxnSpPr>
        <p:spPr>
          <a:xfrm flipH="1" rot="10800000">
            <a:off x="773725" y="2242950"/>
            <a:ext cx="507900" cy="66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8" name="Google Shape;338;p28"/>
          <p:cNvSpPr txBox="1"/>
          <p:nvPr/>
        </p:nvSpPr>
        <p:spPr>
          <a:xfrm>
            <a:off x="2445050" y="3371175"/>
            <a:ext cx="31599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Absolute vorticity advection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39" name="Google Shape;339;p28"/>
          <p:cNvCxnSpPr>
            <a:stCxn id="338" idx="0"/>
          </p:cNvCxnSpPr>
          <p:nvPr/>
        </p:nvCxnSpPr>
        <p:spPr>
          <a:xfrm rot="10800000">
            <a:off x="4006700" y="2355075"/>
            <a:ext cx="18300" cy="101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0" name="Google Shape;340;p28"/>
          <p:cNvSpPr txBox="1"/>
          <p:nvPr/>
        </p:nvSpPr>
        <p:spPr>
          <a:xfrm>
            <a:off x="-967972" y="148554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41" name="Google Shape;341;p28"/>
          <p:cNvSpPr txBox="1"/>
          <p:nvPr/>
        </p:nvSpPr>
        <p:spPr>
          <a:xfrm>
            <a:off x="4883450" y="2837775"/>
            <a:ext cx="31599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Differential thermal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advection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42" name="Google Shape;342;p28"/>
          <p:cNvCxnSpPr>
            <a:stCxn id="341" idx="0"/>
          </p:cNvCxnSpPr>
          <p:nvPr/>
        </p:nvCxnSpPr>
        <p:spPr>
          <a:xfrm flipH="1" rot="10800000">
            <a:off x="6463400" y="2202675"/>
            <a:ext cx="13800" cy="63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43" name="Google Shape;343;p28"/>
          <p:cNvSpPr txBox="1"/>
          <p:nvPr/>
        </p:nvSpPr>
        <p:spPr>
          <a:xfrm>
            <a:off x="7061125" y="3444825"/>
            <a:ext cx="18432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Diabatic heating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44" name="Google Shape;344;p28"/>
          <p:cNvCxnSpPr>
            <a:stCxn id="343" idx="0"/>
          </p:cNvCxnSpPr>
          <p:nvPr/>
        </p:nvCxnSpPr>
        <p:spPr>
          <a:xfrm flipH="1" rot="10800000">
            <a:off x="7982725" y="2237325"/>
            <a:ext cx="31500" cy="120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9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350" name="Google Shape;350;p29"/>
          <p:cNvSpPr txBox="1"/>
          <p:nvPr/>
        </p:nvSpPr>
        <p:spPr>
          <a:xfrm>
            <a:off x="1927628" y="87594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51" name="Google Shape;351;p29"/>
          <p:cNvSpPr/>
          <p:nvPr/>
        </p:nvSpPr>
        <p:spPr>
          <a:xfrm>
            <a:off x="5205850" y="910325"/>
            <a:ext cx="60450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9"/>
          <p:cNvSpPr txBox="1"/>
          <p:nvPr/>
        </p:nvSpPr>
        <p:spPr>
          <a:xfrm>
            <a:off x="159325" y="1257325"/>
            <a:ext cx="64392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2nd Derivative Operator</a:t>
            </a:r>
            <a:r>
              <a:rPr b="1" lang="en" sz="1800">
                <a:solidFill>
                  <a:schemeClr val="dk2"/>
                </a:solidFill>
              </a:rPr>
              <a:t>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On synoptic scales, we can roughly assume that the height field (and thus the height tendency field) is sinusoidal.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Take the second derivative of a sine function: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d(d(sin(x)))</a:t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= d(cos(x)) </a:t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= -sin(x)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53" name="Google Shape;353;p29"/>
          <p:cNvSpPr txBox="1"/>
          <p:nvPr/>
        </p:nvSpPr>
        <p:spPr>
          <a:xfrm>
            <a:off x="5271075" y="3585025"/>
            <a:ext cx="31599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This assumption turns the 2nd derivative operation into a simple minus sign!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354" name="Google Shape;354;p29"/>
          <p:cNvCxnSpPr/>
          <p:nvPr/>
        </p:nvCxnSpPr>
        <p:spPr>
          <a:xfrm flipH="1" rot="10800000">
            <a:off x="3529650" y="4126350"/>
            <a:ext cx="1728000" cy="39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360" name="Google Shape;360;p30"/>
          <p:cNvSpPr txBox="1"/>
          <p:nvPr/>
        </p:nvSpPr>
        <p:spPr>
          <a:xfrm>
            <a:off x="-545872" y="6783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61" name="Google Shape;361;p30"/>
          <p:cNvSpPr/>
          <p:nvPr/>
        </p:nvSpPr>
        <p:spPr>
          <a:xfrm>
            <a:off x="5531800" y="712750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0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0"/>
          <p:cNvSpPr txBox="1"/>
          <p:nvPr/>
        </p:nvSpPr>
        <p:spPr>
          <a:xfrm>
            <a:off x="-54587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64" name="Google Shape;364;p30"/>
          <p:cNvSpPr/>
          <p:nvPr/>
        </p:nvSpPr>
        <p:spPr>
          <a:xfrm>
            <a:off x="1362450" y="1588575"/>
            <a:ext cx="19899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0"/>
          <p:cNvSpPr/>
          <p:nvPr/>
        </p:nvSpPr>
        <p:spPr>
          <a:xfrm>
            <a:off x="5317575" y="1665850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0"/>
          <p:cNvSpPr txBox="1"/>
          <p:nvPr/>
        </p:nvSpPr>
        <p:spPr>
          <a:xfrm>
            <a:off x="4775" y="2132750"/>
            <a:ext cx="64392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Advection of absolute vorticity</a:t>
            </a:r>
            <a:r>
              <a:rPr b="1" lang="en" sz="1800">
                <a:solidFill>
                  <a:schemeClr val="dk2"/>
                </a:solidFill>
              </a:rPr>
              <a:t>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This considers both relative vorticity (related to the height field) and planetary vorticity (related to the Coriolis force).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Here we see how moving the height field (more specifically, the Laplacian of the height field) can change the height field. 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67" name="Google Shape;367;p30"/>
          <p:cNvSpPr txBox="1"/>
          <p:nvPr/>
        </p:nvSpPr>
        <p:spPr>
          <a:xfrm>
            <a:off x="3903175" y="1407675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368" name="Google Shape;368;p30"/>
          <p:cNvSpPr/>
          <p:nvPr/>
        </p:nvSpPr>
        <p:spPr>
          <a:xfrm>
            <a:off x="6434171" y="2413167"/>
            <a:ext cx="2608929" cy="1055525"/>
          </a:xfrm>
          <a:custGeom>
            <a:rect b="b" l="l" r="r" t="t"/>
            <a:pathLst>
              <a:path extrusionOk="0" h="42221" w="114716">
                <a:moveTo>
                  <a:pt x="0" y="17208"/>
                </a:moveTo>
                <a:cubicBezTo>
                  <a:pt x="3660" y="20406"/>
                  <a:pt x="14799" y="32234"/>
                  <a:pt x="21961" y="36395"/>
                </a:cubicBezTo>
                <a:cubicBezTo>
                  <a:pt x="29123" y="40556"/>
                  <a:pt x="37036" y="42559"/>
                  <a:pt x="42973" y="42174"/>
                </a:cubicBezTo>
                <a:cubicBezTo>
                  <a:pt x="48910" y="41789"/>
                  <a:pt x="53464" y="37165"/>
                  <a:pt x="57585" y="34083"/>
                </a:cubicBezTo>
                <a:cubicBezTo>
                  <a:pt x="61706" y="31001"/>
                  <a:pt x="63312" y="28420"/>
                  <a:pt x="67700" y="23681"/>
                </a:cubicBezTo>
                <a:cubicBezTo>
                  <a:pt x="72088" y="18942"/>
                  <a:pt x="78900" y="9579"/>
                  <a:pt x="83914" y="5649"/>
                </a:cubicBezTo>
                <a:cubicBezTo>
                  <a:pt x="88928" y="1719"/>
                  <a:pt x="92650" y="-515"/>
                  <a:pt x="97784" y="101"/>
                </a:cubicBezTo>
                <a:cubicBezTo>
                  <a:pt x="102918" y="718"/>
                  <a:pt x="111894" y="7807"/>
                  <a:pt x="114716" y="934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9" name="Google Shape;369;p30"/>
          <p:cNvSpPr/>
          <p:nvPr/>
        </p:nvSpPr>
        <p:spPr>
          <a:xfrm>
            <a:off x="6623426" y="2089900"/>
            <a:ext cx="2419666" cy="1074875"/>
          </a:xfrm>
          <a:custGeom>
            <a:rect b="b" l="l" r="r" t="t"/>
            <a:pathLst>
              <a:path extrusionOk="0" h="42995" w="106394">
                <a:moveTo>
                  <a:pt x="0" y="16269"/>
                </a:moveTo>
                <a:cubicBezTo>
                  <a:pt x="2658" y="19814"/>
                  <a:pt x="10175" y="33095"/>
                  <a:pt x="15950" y="37536"/>
                </a:cubicBezTo>
                <a:cubicBezTo>
                  <a:pt x="21725" y="41977"/>
                  <a:pt x="29099" y="43365"/>
                  <a:pt x="34651" y="42913"/>
                </a:cubicBezTo>
                <a:cubicBezTo>
                  <a:pt x="40203" y="42461"/>
                  <a:pt x="45142" y="37904"/>
                  <a:pt x="49263" y="34822"/>
                </a:cubicBezTo>
                <a:cubicBezTo>
                  <a:pt x="53384" y="31740"/>
                  <a:pt x="55683" y="29169"/>
                  <a:pt x="59378" y="24420"/>
                </a:cubicBezTo>
                <a:cubicBezTo>
                  <a:pt x="63073" y="19671"/>
                  <a:pt x="66032" y="10385"/>
                  <a:pt x="71431" y="6329"/>
                </a:cubicBezTo>
                <a:cubicBezTo>
                  <a:pt x="76830" y="2274"/>
                  <a:pt x="85947" y="-539"/>
                  <a:pt x="91774" y="87"/>
                </a:cubicBezTo>
                <a:cubicBezTo>
                  <a:pt x="97601" y="713"/>
                  <a:pt x="103957" y="8420"/>
                  <a:pt x="106394" y="1008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0" name="Google Shape;370;p30"/>
          <p:cNvSpPr/>
          <p:nvPr/>
        </p:nvSpPr>
        <p:spPr>
          <a:xfrm>
            <a:off x="6308000" y="2703909"/>
            <a:ext cx="2735104" cy="1068450"/>
          </a:xfrm>
          <a:custGeom>
            <a:rect b="b" l="l" r="r" t="t"/>
            <a:pathLst>
              <a:path extrusionOk="0" h="42738" w="120264">
                <a:moveTo>
                  <a:pt x="0" y="17137"/>
                </a:moveTo>
                <a:cubicBezTo>
                  <a:pt x="4238" y="20142"/>
                  <a:pt x="17341" y="30901"/>
                  <a:pt x="25428" y="35168"/>
                </a:cubicBezTo>
                <a:cubicBezTo>
                  <a:pt x="33515" y="39435"/>
                  <a:pt x="42237" y="42824"/>
                  <a:pt x="48521" y="42737"/>
                </a:cubicBezTo>
                <a:cubicBezTo>
                  <a:pt x="54805" y="42650"/>
                  <a:pt x="59012" y="37728"/>
                  <a:pt x="63133" y="34646"/>
                </a:cubicBezTo>
                <a:cubicBezTo>
                  <a:pt x="67254" y="31564"/>
                  <a:pt x="69658" y="27750"/>
                  <a:pt x="73248" y="24244"/>
                </a:cubicBezTo>
                <a:cubicBezTo>
                  <a:pt x="76838" y="20738"/>
                  <a:pt x="79737" y="17646"/>
                  <a:pt x="84674" y="13610"/>
                </a:cubicBezTo>
                <a:cubicBezTo>
                  <a:pt x="89611" y="9575"/>
                  <a:pt x="96938" y="648"/>
                  <a:pt x="102870" y="31"/>
                </a:cubicBezTo>
                <a:cubicBezTo>
                  <a:pt x="108802" y="-585"/>
                  <a:pt x="117365" y="8264"/>
                  <a:pt x="120264" y="991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1" name="Google Shape;371;p30"/>
          <p:cNvSpPr txBox="1"/>
          <p:nvPr/>
        </p:nvSpPr>
        <p:spPr>
          <a:xfrm>
            <a:off x="7180650" y="2640725"/>
            <a:ext cx="6300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X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72" name="Google Shape;372;p30"/>
          <p:cNvCxnSpPr/>
          <p:nvPr/>
        </p:nvCxnSpPr>
        <p:spPr>
          <a:xfrm flipH="1" rot="10800000">
            <a:off x="7388725" y="3132275"/>
            <a:ext cx="1028700" cy="1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3" name="Google Shape;373;p30"/>
          <p:cNvSpPr/>
          <p:nvPr/>
        </p:nvSpPr>
        <p:spPr>
          <a:xfrm>
            <a:off x="7255800" y="3086100"/>
            <a:ext cx="167700" cy="145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0"/>
          <p:cNvSpPr txBox="1"/>
          <p:nvPr/>
        </p:nvSpPr>
        <p:spPr>
          <a:xfrm>
            <a:off x="6579625" y="1501100"/>
            <a:ext cx="2172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Consider this case: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75" name="Google Shape;375;p30"/>
          <p:cNvSpPr txBox="1"/>
          <p:nvPr/>
        </p:nvSpPr>
        <p:spPr>
          <a:xfrm>
            <a:off x="7013075" y="4008475"/>
            <a:ext cx="10980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Vg = 0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Ug &gt; 0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76" name="Google Shape;376;p30"/>
          <p:cNvSpPr txBox="1"/>
          <p:nvPr/>
        </p:nvSpPr>
        <p:spPr>
          <a:xfrm>
            <a:off x="6746813" y="2447725"/>
            <a:ext cx="2172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Vorticity Maximum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1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382" name="Google Shape;382;p31"/>
          <p:cNvSpPr txBox="1"/>
          <p:nvPr/>
        </p:nvSpPr>
        <p:spPr>
          <a:xfrm>
            <a:off x="-545872" y="6783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83" name="Google Shape;383;p31"/>
          <p:cNvSpPr/>
          <p:nvPr/>
        </p:nvSpPr>
        <p:spPr>
          <a:xfrm>
            <a:off x="5531800" y="712750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1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1"/>
          <p:cNvSpPr txBox="1"/>
          <p:nvPr/>
        </p:nvSpPr>
        <p:spPr>
          <a:xfrm>
            <a:off x="-54587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86" name="Google Shape;386;p31"/>
          <p:cNvSpPr/>
          <p:nvPr/>
        </p:nvSpPr>
        <p:spPr>
          <a:xfrm>
            <a:off x="1362450" y="1588575"/>
            <a:ext cx="19899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1"/>
          <p:cNvSpPr/>
          <p:nvPr/>
        </p:nvSpPr>
        <p:spPr>
          <a:xfrm>
            <a:off x="5317575" y="1665850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1"/>
          <p:cNvSpPr txBox="1"/>
          <p:nvPr/>
        </p:nvSpPr>
        <p:spPr>
          <a:xfrm>
            <a:off x="4775" y="2132750"/>
            <a:ext cx="67770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Advection of absolute vorticity: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Advecting cyclonic vorticity (CVA) leads to </a:t>
            </a:r>
            <a:r>
              <a:rPr lang="en" sz="1800" u="sng">
                <a:solidFill>
                  <a:schemeClr val="dk2"/>
                </a:solidFill>
              </a:rPr>
              <a:t>height falls</a:t>
            </a:r>
            <a:endParaRPr sz="1800" u="sng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Advecting anticyclonic vorticity (AVA) leads to </a:t>
            </a:r>
            <a:r>
              <a:rPr lang="en" sz="1800" u="sng">
                <a:solidFill>
                  <a:schemeClr val="dk2"/>
                </a:solidFill>
              </a:rPr>
              <a:t>height rises </a:t>
            </a:r>
            <a:endParaRPr sz="18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89" name="Google Shape;389;p31"/>
          <p:cNvSpPr txBox="1"/>
          <p:nvPr/>
        </p:nvSpPr>
        <p:spPr>
          <a:xfrm>
            <a:off x="3903175" y="1407675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390" name="Google Shape;390;p31"/>
          <p:cNvSpPr/>
          <p:nvPr/>
        </p:nvSpPr>
        <p:spPr>
          <a:xfrm>
            <a:off x="6434171" y="2413167"/>
            <a:ext cx="2608929" cy="1055525"/>
          </a:xfrm>
          <a:custGeom>
            <a:rect b="b" l="l" r="r" t="t"/>
            <a:pathLst>
              <a:path extrusionOk="0" h="42221" w="114716">
                <a:moveTo>
                  <a:pt x="0" y="17208"/>
                </a:moveTo>
                <a:cubicBezTo>
                  <a:pt x="3660" y="20406"/>
                  <a:pt x="14799" y="32234"/>
                  <a:pt x="21961" y="36395"/>
                </a:cubicBezTo>
                <a:cubicBezTo>
                  <a:pt x="29123" y="40556"/>
                  <a:pt x="37036" y="42559"/>
                  <a:pt x="42973" y="42174"/>
                </a:cubicBezTo>
                <a:cubicBezTo>
                  <a:pt x="48910" y="41789"/>
                  <a:pt x="53464" y="37165"/>
                  <a:pt x="57585" y="34083"/>
                </a:cubicBezTo>
                <a:cubicBezTo>
                  <a:pt x="61706" y="31001"/>
                  <a:pt x="63312" y="28420"/>
                  <a:pt x="67700" y="23681"/>
                </a:cubicBezTo>
                <a:cubicBezTo>
                  <a:pt x="72088" y="18942"/>
                  <a:pt x="78900" y="9579"/>
                  <a:pt x="83914" y="5649"/>
                </a:cubicBezTo>
                <a:cubicBezTo>
                  <a:pt x="88928" y="1719"/>
                  <a:pt x="92650" y="-515"/>
                  <a:pt x="97784" y="101"/>
                </a:cubicBezTo>
                <a:cubicBezTo>
                  <a:pt x="102918" y="718"/>
                  <a:pt x="111894" y="7807"/>
                  <a:pt x="114716" y="934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1" name="Google Shape;391;p31"/>
          <p:cNvSpPr/>
          <p:nvPr/>
        </p:nvSpPr>
        <p:spPr>
          <a:xfrm>
            <a:off x="6623426" y="2089900"/>
            <a:ext cx="2419666" cy="1074875"/>
          </a:xfrm>
          <a:custGeom>
            <a:rect b="b" l="l" r="r" t="t"/>
            <a:pathLst>
              <a:path extrusionOk="0" h="42995" w="106394">
                <a:moveTo>
                  <a:pt x="0" y="16269"/>
                </a:moveTo>
                <a:cubicBezTo>
                  <a:pt x="2658" y="19814"/>
                  <a:pt x="10175" y="33095"/>
                  <a:pt x="15950" y="37536"/>
                </a:cubicBezTo>
                <a:cubicBezTo>
                  <a:pt x="21725" y="41977"/>
                  <a:pt x="29099" y="43365"/>
                  <a:pt x="34651" y="42913"/>
                </a:cubicBezTo>
                <a:cubicBezTo>
                  <a:pt x="40203" y="42461"/>
                  <a:pt x="45142" y="37904"/>
                  <a:pt x="49263" y="34822"/>
                </a:cubicBezTo>
                <a:cubicBezTo>
                  <a:pt x="53384" y="31740"/>
                  <a:pt x="55683" y="29169"/>
                  <a:pt x="59378" y="24420"/>
                </a:cubicBezTo>
                <a:cubicBezTo>
                  <a:pt x="63073" y="19671"/>
                  <a:pt x="66032" y="10385"/>
                  <a:pt x="71431" y="6329"/>
                </a:cubicBezTo>
                <a:cubicBezTo>
                  <a:pt x="76830" y="2274"/>
                  <a:pt x="85947" y="-539"/>
                  <a:pt x="91774" y="87"/>
                </a:cubicBezTo>
                <a:cubicBezTo>
                  <a:pt x="97601" y="713"/>
                  <a:pt x="103957" y="8420"/>
                  <a:pt x="106394" y="1008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2" name="Google Shape;392;p31"/>
          <p:cNvSpPr/>
          <p:nvPr/>
        </p:nvSpPr>
        <p:spPr>
          <a:xfrm>
            <a:off x="6308000" y="2703909"/>
            <a:ext cx="2735104" cy="1068450"/>
          </a:xfrm>
          <a:custGeom>
            <a:rect b="b" l="l" r="r" t="t"/>
            <a:pathLst>
              <a:path extrusionOk="0" h="42738" w="120264">
                <a:moveTo>
                  <a:pt x="0" y="17137"/>
                </a:moveTo>
                <a:cubicBezTo>
                  <a:pt x="4238" y="20142"/>
                  <a:pt x="17341" y="30901"/>
                  <a:pt x="25428" y="35168"/>
                </a:cubicBezTo>
                <a:cubicBezTo>
                  <a:pt x="33515" y="39435"/>
                  <a:pt x="42237" y="42824"/>
                  <a:pt x="48521" y="42737"/>
                </a:cubicBezTo>
                <a:cubicBezTo>
                  <a:pt x="54805" y="42650"/>
                  <a:pt x="59012" y="37728"/>
                  <a:pt x="63133" y="34646"/>
                </a:cubicBezTo>
                <a:cubicBezTo>
                  <a:pt x="67254" y="31564"/>
                  <a:pt x="69658" y="27750"/>
                  <a:pt x="73248" y="24244"/>
                </a:cubicBezTo>
                <a:cubicBezTo>
                  <a:pt x="76838" y="20738"/>
                  <a:pt x="79737" y="17646"/>
                  <a:pt x="84674" y="13610"/>
                </a:cubicBezTo>
                <a:cubicBezTo>
                  <a:pt x="89611" y="9575"/>
                  <a:pt x="96938" y="648"/>
                  <a:pt x="102870" y="31"/>
                </a:cubicBezTo>
                <a:cubicBezTo>
                  <a:pt x="108802" y="-585"/>
                  <a:pt x="117365" y="8264"/>
                  <a:pt x="120264" y="991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3" name="Google Shape;393;p31"/>
          <p:cNvSpPr txBox="1"/>
          <p:nvPr/>
        </p:nvSpPr>
        <p:spPr>
          <a:xfrm>
            <a:off x="7180650" y="2640725"/>
            <a:ext cx="6300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X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94" name="Google Shape;394;p31"/>
          <p:cNvCxnSpPr/>
          <p:nvPr/>
        </p:nvCxnSpPr>
        <p:spPr>
          <a:xfrm flipH="1" rot="10800000">
            <a:off x="7388725" y="3132275"/>
            <a:ext cx="1028700" cy="1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5" name="Google Shape;395;p31"/>
          <p:cNvSpPr/>
          <p:nvPr/>
        </p:nvSpPr>
        <p:spPr>
          <a:xfrm>
            <a:off x="7255800" y="3086100"/>
            <a:ext cx="167700" cy="145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1"/>
          <p:cNvSpPr txBox="1"/>
          <p:nvPr/>
        </p:nvSpPr>
        <p:spPr>
          <a:xfrm>
            <a:off x="6579625" y="1501100"/>
            <a:ext cx="2172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Consider this case: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97" name="Google Shape;397;p31"/>
          <p:cNvSpPr txBox="1"/>
          <p:nvPr/>
        </p:nvSpPr>
        <p:spPr>
          <a:xfrm>
            <a:off x="7013075" y="4008475"/>
            <a:ext cx="10980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Vg = 0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Ug &gt; 0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98" name="Google Shape;398;p31"/>
          <p:cNvSpPr txBox="1"/>
          <p:nvPr/>
        </p:nvSpPr>
        <p:spPr>
          <a:xfrm>
            <a:off x="6746813" y="2447725"/>
            <a:ext cx="2172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Vorticity Maximum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Height Tendency</a:t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235525" y="1028725"/>
            <a:ext cx="48603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Why do we care?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QG height tendency equation allows us to anticipate: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The evolution of upper air and surface patterns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The evolution of certain severe weather parameters (e.g. shear, lift, etc…)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It is also relatively easy to use!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925" y="1462100"/>
            <a:ext cx="4130276" cy="3097699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4942925" y="1167400"/>
            <a:ext cx="41304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What will this pattern look like in 12-24 hours?</a:t>
            </a:r>
            <a:endParaRPr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2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404" name="Google Shape;404;p32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05" name="Google Shape;405;p32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2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2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08" name="Google Shape;408;p32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2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2"/>
          <p:cNvSpPr txBox="1"/>
          <p:nvPr/>
        </p:nvSpPr>
        <p:spPr>
          <a:xfrm>
            <a:off x="4775" y="2132750"/>
            <a:ext cx="4222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11" name="Google Shape;411;p32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412" name="Google Shape;412;p32"/>
          <p:cNvCxnSpPr/>
          <p:nvPr/>
        </p:nvCxnSpPr>
        <p:spPr>
          <a:xfrm flipH="1">
            <a:off x="2977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3" name="Google Shape;413;p32"/>
          <p:cNvCxnSpPr/>
          <p:nvPr/>
        </p:nvCxnSpPr>
        <p:spPr>
          <a:xfrm flipH="1">
            <a:off x="2975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4" name="Google Shape;414;p32"/>
          <p:cNvSpPr txBox="1"/>
          <p:nvPr/>
        </p:nvSpPr>
        <p:spPr>
          <a:xfrm>
            <a:off x="1670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415" name="Google Shape;415;p32"/>
          <p:cNvSpPr txBox="1"/>
          <p:nvPr/>
        </p:nvSpPr>
        <p:spPr>
          <a:xfrm>
            <a:off x="19562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416" name="Google Shape;416;p32"/>
          <p:cNvCxnSpPr/>
          <p:nvPr/>
        </p:nvCxnSpPr>
        <p:spPr>
          <a:xfrm flipH="1">
            <a:off x="24313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" name="Google Shape;417;p32"/>
          <p:cNvCxnSpPr/>
          <p:nvPr/>
        </p:nvCxnSpPr>
        <p:spPr>
          <a:xfrm flipH="1">
            <a:off x="24311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8" name="Google Shape;418;p32"/>
          <p:cNvSpPr txBox="1"/>
          <p:nvPr/>
        </p:nvSpPr>
        <p:spPr>
          <a:xfrm>
            <a:off x="23006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419" name="Google Shape;419;p32"/>
          <p:cNvSpPr txBox="1"/>
          <p:nvPr/>
        </p:nvSpPr>
        <p:spPr>
          <a:xfrm>
            <a:off x="40898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420" name="Google Shape;420;p32"/>
          <p:cNvCxnSpPr/>
          <p:nvPr/>
        </p:nvCxnSpPr>
        <p:spPr>
          <a:xfrm flipH="1">
            <a:off x="44887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1" name="Google Shape;421;p32"/>
          <p:cNvCxnSpPr/>
          <p:nvPr/>
        </p:nvCxnSpPr>
        <p:spPr>
          <a:xfrm flipH="1">
            <a:off x="44885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2" name="Google Shape;422;p32"/>
          <p:cNvSpPr txBox="1"/>
          <p:nvPr/>
        </p:nvSpPr>
        <p:spPr>
          <a:xfrm>
            <a:off x="43580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423" name="Google Shape;423;p32"/>
          <p:cNvSpPr txBox="1"/>
          <p:nvPr/>
        </p:nvSpPr>
        <p:spPr>
          <a:xfrm>
            <a:off x="61472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424" name="Google Shape;424;p32"/>
          <p:cNvCxnSpPr/>
          <p:nvPr/>
        </p:nvCxnSpPr>
        <p:spPr>
          <a:xfrm flipH="1">
            <a:off x="70795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5" name="Google Shape;425;p32"/>
          <p:cNvCxnSpPr/>
          <p:nvPr/>
        </p:nvCxnSpPr>
        <p:spPr>
          <a:xfrm flipH="1">
            <a:off x="70793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6" name="Google Shape;426;p32"/>
          <p:cNvSpPr txBox="1"/>
          <p:nvPr/>
        </p:nvSpPr>
        <p:spPr>
          <a:xfrm>
            <a:off x="69488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z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427" name="Google Shape;427;p32"/>
          <p:cNvSpPr txBox="1"/>
          <p:nvPr/>
        </p:nvSpPr>
        <p:spPr>
          <a:xfrm>
            <a:off x="87380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428" name="Google Shape;428;p32"/>
          <p:cNvSpPr txBox="1"/>
          <p:nvPr/>
        </p:nvSpPr>
        <p:spPr>
          <a:xfrm>
            <a:off x="619000" y="2839650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 = 1000 mb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429" name="Google Shape;429;p32"/>
          <p:cNvSpPr txBox="1"/>
          <p:nvPr/>
        </p:nvSpPr>
        <p:spPr>
          <a:xfrm>
            <a:off x="2600200" y="2839650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 = 925 mb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430" name="Google Shape;430;p32"/>
          <p:cNvSpPr txBox="1"/>
          <p:nvPr/>
        </p:nvSpPr>
        <p:spPr>
          <a:xfrm>
            <a:off x="4810000" y="2839650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 = 850 mb</a:t>
            </a:r>
            <a:endParaRPr sz="1300">
              <a:solidFill>
                <a:schemeClr val="dk2"/>
              </a:solidFill>
            </a:endParaRPr>
          </a:p>
        </p:txBody>
      </p:sp>
      <p:cxnSp>
        <p:nvCxnSpPr>
          <p:cNvPr id="431" name="Google Shape;431;p32"/>
          <p:cNvCxnSpPr/>
          <p:nvPr/>
        </p:nvCxnSpPr>
        <p:spPr>
          <a:xfrm flipH="1" rot="10800000">
            <a:off x="303400" y="46235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32" name="Google Shape;432;p32"/>
          <p:cNvCxnSpPr/>
          <p:nvPr/>
        </p:nvCxnSpPr>
        <p:spPr>
          <a:xfrm flipH="1" rot="10800000">
            <a:off x="303400" y="41663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33" name="Google Shape;433;p32"/>
          <p:cNvCxnSpPr/>
          <p:nvPr/>
        </p:nvCxnSpPr>
        <p:spPr>
          <a:xfrm flipH="1" rot="10800000">
            <a:off x="303400" y="3632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34" name="Google Shape;434;p32"/>
          <p:cNvCxnSpPr/>
          <p:nvPr/>
        </p:nvCxnSpPr>
        <p:spPr>
          <a:xfrm flipH="1" rot="10800000">
            <a:off x="4494400" y="46235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35" name="Google Shape;435;p32"/>
          <p:cNvCxnSpPr/>
          <p:nvPr/>
        </p:nvCxnSpPr>
        <p:spPr>
          <a:xfrm flipH="1" rot="10800000">
            <a:off x="4494400" y="41663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36" name="Google Shape;436;p32"/>
          <p:cNvCxnSpPr/>
          <p:nvPr/>
        </p:nvCxnSpPr>
        <p:spPr>
          <a:xfrm flipH="1" rot="10800000">
            <a:off x="4494400" y="3632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37" name="Google Shape;437;p32"/>
          <p:cNvSpPr txBox="1"/>
          <p:nvPr/>
        </p:nvSpPr>
        <p:spPr>
          <a:xfrm>
            <a:off x="1892950" y="44384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38" name="Google Shape;438;p32"/>
          <p:cNvSpPr txBox="1"/>
          <p:nvPr/>
        </p:nvSpPr>
        <p:spPr>
          <a:xfrm>
            <a:off x="1892950" y="39812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- 1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39" name="Google Shape;439;p32"/>
          <p:cNvSpPr txBox="1"/>
          <p:nvPr/>
        </p:nvSpPr>
        <p:spPr>
          <a:xfrm>
            <a:off x="1892950" y="3447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- 2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40" name="Google Shape;440;p32"/>
          <p:cNvSpPr txBox="1"/>
          <p:nvPr/>
        </p:nvSpPr>
        <p:spPr>
          <a:xfrm>
            <a:off x="6083950" y="44384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41" name="Google Shape;441;p32"/>
          <p:cNvSpPr txBox="1"/>
          <p:nvPr/>
        </p:nvSpPr>
        <p:spPr>
          <a:xfrm>
            <a:off x="6083950" y="39812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- 1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42" name="Google Shape;442;p32"/>
          <p:cNvSpPr txBox="1"/>
          <p:nvPr/>
        </p:nvSpPr>
        <p:spPr>
          <a:xfrm>
            <a:off x="6083950" y="3447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- 2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443" name="Google Shape;443;p32"/>
          <p:cNvCxnSpPr/>
          <p:nvPr/>
        </p:nvCxnSpPr>
        <p:spPr>
          <a:xfrm flipH="1" rot="10800000">
            <a:off x="2437000" y="46235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44" name="Google Shape;444;p32"/>
          <p:cNvCxnSpPr/>
          <p:nvPr/>
        </p:nvCxnSpPr>
        <p:spPr>
          <a:xfrm flipH="1" rot="10800000">
            <a:off x="2437000" y="41663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45" name="Google Shape;445;p32"/>
          <p:cNvCxnSpPr/>
          <p:nvPr/>
        </p:nvCxnSpPr>
        <p:spPr>
          <a:xfrm flipH="1" rot="10800000">
            <a:off x="2437000" y="3632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46" name="Google Shape;446;p32"/>
          <p:cNvSpPr txBox="1"/>
          <p:nvPr/>
        </p:nvSpPr>
        <p:spPr>
          <a:xfrm>
            <a:off x="4026550" y="44384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+ 2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47" name="Google Shape;447;p32"/>
          <p:cNvSpPr txBox="1"/>
          <p:nvPr/>
        </p:nvSpPr>
        <p:spPr>
          <a:xfrm>
            <a:off x="4026550" y="39812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48" name="Google Shape;448;p32"/>
          <p:cNvSpPr txBox="1"/>
          <p:nvPr/>
        </p:nvSpPr>
        <p:spPr>
          <a:xfrm>
            <a:off x="4026550" y="3447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- 2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449" name="Google Shape;449;p32"/>
          <p:cNvCxnSpPr/>
          <p:nvPr/>
        </p:nvCxnSpPr>
        <p:spPr>
          <a:xfrm flipH="1" rot="10800000">
            <a:off x="2437000" y="43187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50" name="Google Shape;450;p32"/>
          <p:cNvCxnSpPr/>
          <p:nvPr/>
        </p:nvCxnSpPr>
        <p:spPr>
          <a:xfrm flipH="1" rot="10800000">
            <a:off x="2437000" y="4013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51" name="Google Shape;451;p32"/>
          <p:cNvSpPr txBox="1"/>
          <p:nvPr/>
        </p:nvSpPr>
        <p:spPr>
          <a:xfrm>
            <a:off x="4026550" y="41336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+ 1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52" name="Google Shape;452;p32"/>
          <p:cNvSpPr txBox="1"/>
          <p:nvPr/>
        </p:nvSpPr>
        <p:spPr>
          <a:xfrm>
            <a:off x="4026550" y="3828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- 1 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453" name="Google Shape;453;p32"/>
          <p:cNvCxnSpPr/>
          <p:nvPr/>
        </p:nvCxnSpPr>
        <p:spPr>
          <a:xfrm flipH="1" rot="10800000">
            <a:off x="1129825" y="3912650"/>
            <a:ext cx="11700" cy="57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4" name="Google Shape;454;p32"/>
          <p:cNvCxnSpPr/>
          <p:nvPr/>
        </p:nvCxnSpPr>
        <p:spPr>
          <a:xfrm flipH="1" rot="10800000">
            <a:off x="3339625" y="3912650"/>
            <a:ext cx="11700" cy="57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5" name="Google Shape;455;p32"/>
          <p:cNvCxnSpPr/>
          <p:nvPr/>
        </p:nvCxnSpPr>
        <p:spPr>
          <a:xfrm flipH="1" rot="10800000">
            <a:off x="5320825" y="3912650"/>
            <a:ext cx="11700" cy="57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6" name="Google Shape;456;p32"/>
          <p:cNvCxnSpPr/>
          <p:nvPr/>
        </p:nvCxnSpPr>
        <p:spPr>
          <a:xfrm flipH="1" rot="10800000">
            <a:off x="7082425" y="47043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7" name="Google Shape;457;p32"/>
          <p:cNvCxnSpPr/>
          <p:nvPr/>
        </p:nvCxnSpPr>
        <p:spPr>
          <a:xfrm flipH="1" rot="10800000">
            <a:off x="7082425" y="4399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8" name="Google Shape;458;p32"/>
          <p:cNvCxnSpPr/>
          <p:nvPr/>
        </p:nvCxnSpPr>
        <p:spPr>
          <a:xfrm flipH="1" rot="10800000">
            <a:off x="7082425" y="4018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9" name="Google Shape;459;p32"/>
          <p:cNvSpPr txBox="1"/>
          <p:nvPr/>
        </p:nvSpPr>
        <p:spPr>
          <a:xfrm>
            <a:off x="8369950" y="3676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850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60" name="Google Shape;460;p32"/>
          <p:cNvSpPr txBox="1"/>
          <p:nvPr/>
        </p:nvSpPr>
        <p:spPr>
          <a:xfrm>
            <a:off x="8369950" y="4057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920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61" name="Google Shape;461;p32"/>
          <p:cNvSpPr txBox="1"/>
          <p:nvPr/>
        </p:nvSpPr>
        <p:spPr>
          <a:xfrm>
            <a:off x="8369950" y="4362225"/>
            <a:ext cx="717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1000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62" name="Google Shape;462;p32"/>
          <p:cNvSpPr txBox="1"/>
          <p:nvPr/>
        </p:nvSpPr>
        <p:spPr>
          <a:xfrm>
            <a:off x="7365700" y="2381475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Assume: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Vg &gt; 0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Ug = 0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3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468" name="Google Shape;468;p33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69" name="Google Shape;469;p33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3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3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72" name="Google Shape;472;p33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3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3"/>
          <p:cNvSpPr txBox="1"/>
          <p:nvPr/>
        </p:nvSpPr>
        <p:spPr>
          <a:xfrm>
            <a:off x="4775" y="2132750"/>
            <a:ext cx="4222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75" name="Google Shape;475;p33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476" name="Google Shape;476;p33"/>
          <p:cNvCxnSpPr/>
          <p:nvPr/>
        </p:nvCxnSpPr>
        <p:spPr>
          <a:xfrm flipH="1">
            <a:off x="2977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7" name="Google Shape;477;p33"/>
          <p:cNvCxnSpPr/>
          <p:nvPr/>
        </p:nvCxnSpPr>
        <p:spPr>
          <a:xfrm flipH="1">
            <a:off x="2975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8" name="Google Shape;478;p33"/>
          <p:cNvSpPr txBox="1"/>
          <p:nvPr/>
        </p:nvSpPr>
        <p:spPr>
          <a:xfrm>
            <a:off x="1670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479" name="Google Shape;479;p33"/>
          <p:cNvSpPr txBox="1"/>
          <p:nvPr/>
        </p:nvSpPr>
        <p:spPr>
          <a:xfrm>
            <a:off x="19562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480" name="Google Shape;480;p33"/>
          <p:cNvSpPr txBox="1"/>
          <p:nvPr/>
        </p:nvSpPr>
        <p:spPr>
          <a:xfrm>
            <a:off x="87380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481" name="Google Shape;481;p33"/>
          <p:cNvSpPr txBox="1"/>
          <p:nvPr/>
        </p:nvSpPr>
        <p:spPr>
          <a:xfrm>
            <a:off x="619000" y="2839650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 = 1000 mb</a:t>
            </a:r>
            <a:endParaRPr sz="1300">
              <a:solidFill>
                <a:schemeClr val="dk2"/>
              </a:solidFill>
            </a:endParaRPr>
          </a:p>
        </p:txBody>
      </p:sp>
      <p:cxnSp>
        <p:nvCxnSpPr>
          <p:cNvPr id="482" name="Google Shape;482;p33"/>
          <p:cNvCxnSpPr/>
          <p:nvPr/>
        </p:nvCxnSpPr>
        <p:spPr>
          <a:xfrm flipH="1" rot="10800000">
            <a:off x="303400" y="46235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83" name="Google Shape;483;p33"/>
          <p:cNvCxnSpPr/>
          <p:nvPr/>
        </p:nvCxnSpPr>
        <p:spPr>
          <a:xfrm flipH="1" rot="10800000">
            <a:off x="303400" y="41663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84" name="Google Shape;484;p33"/>
          <p:cNvCxnSpPr/>
          <p:nvPr/>
        </p:nvCxnSpPr>
        <p:spPr>
          <a:xfrm flipH="1" rot="10800000">
            <a:off x="303400" y="3632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85" name="Google Shape;485;p33"/>
          <p:cNvSpPr txBox="1"/>
          <p:nvPr/>
        </p:nvSpPr>
        <p:spPr>
          <a:xfrm>
            <a:off x="1892950" y="44384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86" name="Google Shape;486;p33"/>
          <p:cNvSpPr txBox="1"/>
          <p:nvPr/>
        </p:nvSpPr>
        <p:spPr>
          <a:xfrm>
            <a:off x="1892950" y="39812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- 1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487" name="Google Shape;487;p33"/>
          <p:cNvSpPr txBox="1"/>
          <p:nvPr/>
        </p:nvSpPr>
        <p:spPr>
          <a:xfrm>
            <a:off x="1892950" y="3447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- 2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488" name="Google Shape;488;p33"/>
          <p:cNvCxnSpPr/>
          <p:nvPr/>
        </p:nvCxnSpPr>
        <p:spPr>
          <a:xfrm flipH="1" rot="10800000">
            <a:off x="1129825" y="3912650"/>
            <a:ext cx="11700" cy="57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9" name="Google Shape;489;p33"/>
          <p:cNvSpPr txBox="1"/>
          <p:nvPr/>
        </p:nvSpPr>
        <p:spPr>
          <a:xfrm>
            <a:off x="7365700" y="2381475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Assume: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Vg &gt; 0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Ug = 0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90" name="Google Shape;490;p33"/>
          <p:cNvSpPr txBox="1"/>
          <p:nvPr/>
        </p:nvSpPr>
        <p:spPr>
          <a:xfrm>
            <a:off x="2933450" y="3317275"/>
            <a:ext cx="23223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Vg &gt; 0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dT/dy &lt; 0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-Vg(dT/dy) &gt; 0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91" name="Google Shape;491;p33"/>
          <p:cNvSpPr txBox="1"/>
          <p:nvPr/>
        </p:nvSpPr>
        <p:spPr>
          <a:xfrm>
            <a:off x="2490900" y="2581175"/>
            <a:ext cx="38202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Consider only y component of thermal advection: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4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497" name="Google Shape;497;p34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98" name="Google Shape;498;p34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4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34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01" name="Google Shape;501;p34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4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4"/>
          <p:cNvSpPr txBox="1"/>
          <p:nvPr/>
        </p:nvSpPr>
        <p:spPr>
          <a:xfrm>
            <a:off x="4775" y="2132750"/>
            <a:ext cx="4222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04" name="Google Shape;504;p34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505" name="Google Shape;505;p34"/>
          <p:cNvCxnSpPr/>
          <p:nvPr/>
        </p:nvCxnSpPr>
        <p:spPr>
          <a:xfrm flipH="1">
            <a:off x="2977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6" name="Google Shape;506;p34"/>
          <p:cNvCxnSpPr/>
          <p:nvPr/>
        </p:nvCxnSpPr>
        <p:spPr>
          <a:xfrm flipH="1">
            <a:off x="2975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7" name="Google Shape;507;p34"/>
          <p:cNvSpPr txBox="1"/>
          <p:nvPr/>
        </p:nvSpPr>
        <p:spPr>
          <a:xfrm>
            <a:off x="1670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08" name="Google Shape;508;p34"/>
          <p:cNvSpPr txBox="1"/>
          <p:nvPr/>
        </p:nvSpPr>
        <p:spPr>
          <a:xfrm>
            <a:off x="19562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09" name="Google Shape;509;p34"/>
          <p:cNvSpPr txBox="1"/>
          <p:nvPr/>
        </p:nvSpPr>
        <p:spPr>
          <a:xfrm>
            <a:off x="619000" y="2839650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 = 925 mb</a:t>
            </a:r>
            <a:endParaRPr sz="1300">
              <a:solidFill>
                <a:schemeClr val="dk2"/>
              </a:solidFill>
            </a:endParaRPr>
          </a:p>
        </p:txBody>
      </p:sp>
      <p:cxnSp>
        <p:nvCxnSpPr>
          <p:cNvPr id="510" name="Google Shape;510;p34"/>
          <p:cNvCxnSpPr/>
          <p:nvPr/>
        </p:nvCxnSpPr>
        <p:spPr>
          <a:xfrm flipH="1" rot="10800000">
            <a:off x="303400" y="46235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11" name="Google Shape;511;p34"/>
          <p:cNvCxnSpPr/>
          <p:nvPr/>
        </p:nvCxnSpPr>
        <p:spPr>
          <a:xfrm flipH="1" rot="10800000">
            <a:off x="303400" y="41663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12" name="Google Shape;512;p34"/>
          <p:cNvCxnSpPr/>
          <p:nvPr/>
        </p:nvCxnSpPr>
        <p:spPr>
          <a:xfrm flipH="1" rot="10800000">
            <a:off x="303400" y="3632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13" name="Google Shape;513;p34"/>
          <p:cNvSpPr txBox="1"/>
          <p:nvPr/>
        </p:nvSpPr>
        <p:spPr>
          <a:xfrm>
            <a:off x="1892950" y="44384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+ 2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14" name="Google Shape;514;p34"/>
          <p:cNvSpPr txBox="1"/>
          <p:nvPr/>
        </p:nvSpPr>
        <p:spPr>
          <a:xfrm>
            <a:off x="1892950" y="39812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15" name="Google Shape;515;p34"/>
          <p:cNvSpPr txBox="1"/>
          <p:nvPr/>
        </p:nvSpPr>
        <p:spPr>
          <a:xfrm>
            <a:off x="1892950" y="3447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- 2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516" name="Google Shape;516;p34"/>
          <p:cNvCxnSpPr/>
          <p:nvPr/>
        </p:nvCxnSpPr>
        <p:spPr>
          <a:xfrm flipH="1" rot="10800000">
            <a:off x="303400" y="43187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17" name="Google Shape;517;p34"/>
          <p:cNvCxnSpPr/>
          <p:nvPr/>
        </p:nvCxnSpPr>
        <p:spPr>
          <a:xfrm flipH="1" rot="10800000">
            <a:off x="303400" y="4013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18" name="Google Shape;518;p34"/>
          <p:cNvSpPr txBox="1"/>
          <p:nvPr/>
        </p:nvSpPr>
        <p:spPr>
          <a:xfrm>
            <a:off x="1892950" y="41336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+ 1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19" name="Google Shape;519;p34"/>
          <p:cNvSpPr txBox="1"/>
          <p:nvPr/>
        </p:nvSpPr>
        <p:spPr>
          <a:xfrm>
            <a:off x="1892950" y="3828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- 1 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520" name="Google Shape;520;p34"/>
          <p:cNvCxnSpPr/>
          <p:nvPr/>
        </p:nvCxnSpPr>
        <p:spPr>
          <a:xfrm flipH="1" rot="10800000">
            <a:off x="1206025" y="3912650"/>
            <a:ext cx="11700" cy="57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1" name="Google Shape;521;p34"/>
          <p:cNvSpPr txBox="1"/>
          <p:nvPr/>
        </p:nvSpPr>
        <p:spPr>
          <a:xfrm>
            <a:off x="7365700" y="2381475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Assume: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Vg &gt; 0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Ug = 0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22" name="Google Shape;522;p34"/>
          <p:cNvSpPr txBox="1"/>
          <p:nvPr/>
        </p:nvSpPr>
        <p:spPr>
          <a:xfrm>
            <a:off x="2933450" y="3317275"/>
            <a:ext cx="23223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Vg &gt; 0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dT/dy &lt;&lt; 0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-Vg(dT/dy) &gt;&gt; 0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23" name="Google Shape;523;p34"/>
          <p:cNvSpPr txBox="1"/>
          <p:nvPr/>
        </p:nvSpPr>
        <p:spPr>
          <a:xfrm>
            <a:off x="2490900" y="2581175"/>
            <a:ext cx="38202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Consider only y component of thermal advection: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5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529" name="Google Shape;529;p35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30" name="Google Shape;530;p35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35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35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33" name="Google Shape;533;p35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35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5"/>
          <p:cNvSpPr txBox="1"/>
          <p:nvPr/>
        </p:nvSpPr>
        <p:spPr>
          <a:xfrm>
            <a:off x="4775" y="2132750"/>
            <a:ext cx="4222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36" name="Google Shape;536;p35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537" name="Google Shape;537;p35"/>
          <p:cNvSpPr txBox="1"/>
          <p:nvPr/>
        </p:nvSpPr>
        <p:spPr>
          <a:xfrm>
            <a:off x="7365700" y="2381475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Assume: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Vg &gt; 0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Ug = 0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38" name="Google Shape;538;p35"/>
          <p:cNvSpPr txBox="1"/>
          <p:nvPr/>
        </p:nvSpPr>
        <p:spPr>
          <a:xfrm>
            <a:off x="2933450" y="3317275"/>
            <a:ext cx="23223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Vg &gt; 0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dT/dy &lt; 0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-Vg(dT/dy) &gt; 0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39" name="Google Shape;539;p35"/>
          <p:cNvSpPr txBox="1"/>
          <p:nvPr/>
        </p:nvSpPr>
        <p:spPr>
          <a:xfrm>
            <a:off x="2490900" y="2581175"/>
            <a:ext cx="38202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Consider only y component of thermal advection: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540" name="Google Shape;540;p35"/>
          <p:cNvCxnSpPr/>
          <p:nvPr/>
        </p:nvCxnSpPr>
        <p:spPr>
          <a:xfrm flipH="1">
            <a:off x="2975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1" name="Google Shape;541;p35"/>
          <p:cNvSpPr txBox="1"/>
          <p:nvPr/>
        </p:nvSpPr>
        <p:spPr>
          <a:xfrm>
            <a:off x="19562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42" name="Google Shape;542;p35"/>
          <p:cNvSpPr txBox="1"/>
          <p:nvPr/>
        </p:nvSpPr>
        <p:spPr>
          <a:xfrm>
            <a:off x="619000" y="2839650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 = 850 mb</a:t>
            </a:r>
            <a:endParaRPr sz="1300">
              <a:solidFill>
                <a:schemeClr val="dk2"/>
              </a:solidFill>
            </a:endParaRPr>
          </a:p>
        </p:txBody>
      </p:sp>
      <p:cxnSp>
        <p:nvCxnSpPr>
          <p:cNvPr id="543" name="Google Shape;543;p35"/>
          <p:cNvCxnSpPr/>
          <p:nvPr/>
        </p:nvCxnSpPr>
        <p:spPr>
          <a:xfrm flipH="1" rot="10800000">
            <a:off x="303400" y="46235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44" name="Google Shape;544;p35"/>
          <p:cNvCxnSpPr/>
          <p:nvPr/>
        </p:nvCxnSpPr>
        <p:spPr>
          <a:xfrm flipH="1" rot="10800000">
            <a:off x="303400" y="41663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45" name="Google Shape;545;p35"/>
          <p:cNvCxnSpPr/>
          <p:nvPr/>
        </p:nvCxnSpPr>
        <p:spPr>
          <a:xfrm flipH="1" rot="10800000">
            <a:off x="303400" y="3632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46" name="Google Shape;546;p35"/>
          <p:cNvSpPr txBox="1"/>
          <p:nvPr/>
        </p:nvSpPr>
        <p:spPr>
          <a:xfrm>
            <a:off x="1892950" y="44384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47" name="Google Shape;547;p35"/>
          <p:cNvSpPr txBox="1"/>
          <p:nvPr/>
        </p:nvSpPr>
        <p:spPr>
          <a:xfrm>
            <a:off x="1892950" y="39812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- 1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48" name="Google Shape;548;p35"/>
          <p:cNvSpPr txBox="1"/>
          <p:nvPr/>
        </p:nvSpPr>
        <p:spPr>
          <a:xfrm>
            <a:off x="1892950" y="3447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- 2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549" name="Google Shape;549;p35"/>
          <p:cNvCxnSpPr/>
          <p:nvPr/>
        </p:nvCxnSpPr>
        <p:spPr>
          <a:xfrm flipH="1" rot="10800000">
            <a:off x="1129825" y="3912650"/>
            <a:ext cx="11700" cy="57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0" name="Google Shape;550;p35"/>
          <p:cNvCxnSpPr/>
          <p:nvPr/>
        </p:nvCxnSpPr>
        <p:spPr>
          <a:xfrm flipH="1">
            <a:off x="2977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1" name="Google Shape;551;p35"/>
          <p:cNvSpPr txBox="1"/>
          <p:nvPr/>
        </p:nvSpPr>
        <p:spPr>
          <a:xfrm>
            <a:off x="1670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y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6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557" name="Google Shape;557;p36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58" name="Google Shape;558;p36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36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36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61" name="Google Shape;561;p36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36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36"/>
          <p:cNvSpPr txBox="1"/>
          <p:nvPr/>
        </p:nvSpPr>
        <p:spPr>
          <a:xfrm>
            <a:off x="4775" y="2132750"/>
            <a:ext cx="4222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64" name="Google Shape;564;p36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565" name="Google Shape;565;p36"/>
          <p:cNvSpPr txBox="1"/>
          <p:nvPr/>
        </p:nvSpPr>
        <p:spPr>
          <a:xfrm>
            <a:off x="2868375" y="3091475"/>
            <a:ext cx="22665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Between 850 - 925: 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d(Tadv)/dP &gt; 0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566" name="Google Shape;566;p36"/>
          <p:cNvSpPr txBox="1"/>
          <p:nvPr/>
        </p:nvSpPr>
        <p:spPr>
          <a:xfrm>
            <a:off x="-1025" y="2581175"/>
            <a:ext cx="68196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Now consider differential portion between the pressure levels: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567" name="Google Shape;567;p36"/>
          <p:cNvCxnSpPr/>
          <p:nvPr/>
        </p:nvCxnSpPr>
        <p:spPr>
          <a:xfrm flipH="1">
            <a:off x="2215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8" name="Google Shape;568;p36"/>
          <p:cNvCxnSpPr/>
          <p:nvPr/>
        </p:nvCxnSpPr>
        <p:spPr>
          <a:xfrm flipH="1">
            <a:off x="2213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9" name="Google Shape;569;p36"/>
          <p:cNvSpPr txBox="1"/>
          <p:nvPr/>
        </p:nvSpPr>
        <p:spPr>
          <a:xfrm>
            <a:off x="908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z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570" name="Google Shape;570;p36"/>
          <p:cNvCxnSpPr/>
          <p:nvPr/>
        </p:nvCxnSpPr>
        <p:spPr>
          <a:xfrm flipH="1" rot="10800000">
            <a:off x="224425" y="47043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1" name="Google Shape;571;p36"/>
          <p:cNvCxnSpPr/>
          <p:nvPr/>
        </p:nvCxnSpPr>
        <p:spPr>
          <a:xfrm flipH="1" rot="10800000">
            <a:off x="224425" y="4399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2" name="Google Shape;572;p36"/>
          <p:cNvCxnSpPr/>
          <p:nvPr/>
        </p:nvCxnSpPr>
        <p:spPr>
          <a:xfrm flipH="1" rot="10800000">
            <a:off x="224425" y="4018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3" name="Google Shape;573;p36"/>
          <p:cNvSpPr txBox="1"/>
          <p:nvPr/>
        </p:nvSpPr>
        <p:spPr>
          <a:xfrm>
            <a:off x="1511950" y="3676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850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74" name="Google Shape;574;p36"/>
          <p:cNvSpPr txBox="1"/>
          <p:nvPr/>
        </p:nvSpPr>
        <p:spPr>
          <a:xfrm>
            <a:off x="1511950" y="4057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920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75" name="Google Shape;575;p36"/>
          <p:cNvSpPr txBox="1"/>
          <p:nvPr/>
        </p:nvSpPr>
        <p:spPr>
          <a:xfrm>
            <a:off x="1511950" y="4362225"/>
            <a:ext cx="717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1000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76" name="Google Shape;576;p36"/>
          <p:cNvSpPr txBox="1"/>
          <p:nvPr/>
        </p:nvSpPr>
        <p:spPr>
          <a:xfrm>
            <a:off x="2868375" y="4234475"/>
            <a:ext cx="22665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Between 925 - 1000: 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d(Tadv)/dP &lt; 0</a:t>
            </a:r>
            <a:endParaRPr sz="1500">
              <a:solidFill>
                <a:schemeClr val="dk2"/>
              </a:solidFill>
            </a:endParaRPr>
          </a:p>
        </p:txBody>
      </p:sp>
      <p:cxnSp>
        <p:nvCxnSpPr>
          <p:cNvPr id="577" name="Google Shape;577;p36"/>
          <p:cNvCxnSpPr/>
          <p:nvPr/>
        </p:nvCxnSpPr>
        <p:spPr>
          <a:xfrm flipH="1" rot="10800000">
            <a:off x="1975050" y="3768025"/>
            <a:ext cx="797400" cy="39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8" name="Google Shape;578;p36"/>
          <p:cNvCxnSpPr>
            <a:endCxn id="576" idx="1"/>
          </p:cNvCxnSpPr>
          <p:nvPr/>
        </p:nvCxnSpPr>
        <p:spPr>
          <a:xfrm>
            <a:off x="1974975" y="4542125"/>
            <a:ext cx="893400" cy="11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9" name="Google Shape;579;p36"/>
          <p:cNvCxnSpPr/>
          <p:nvPr/>
        </p:nvCxnSpPr>
        <p:spPr>
          <a:xfrm flipH="1" rot="10800000">
            <a:off x="4772175" y="3606300"/>
            <a:ext cx="10173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0" name="Google Shape;580;p36"/>
          <p:cNvSpPr txBox="1"/>
          <p:nvPr/>
        </p:nvSpPr>
        <p:spPr>
          <a:xfrm>
            <a:off x="5868882" y="3346124"/>
            <a:ext cx="8531400" cy="437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7139" l="-34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81" name="Google Shape;581;p36"/>
          <p:cNvSpPr/>
          <p:nvPr/>
        </p:nvSpPr>
        <p:spPr>
          <a:xfrm>
            <a:off x="6349900" y="3310050"/>
            <a:ext cx="1965000" cy="51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36"/>
          <p:cNvSpPr txBox="1"/>
          <p:nvPr/>
        </p:nvSpPr>
        <p:spPr>
          <a:xfrm>
            <a:off x="6359075" y="3399175"/>
            <a:ext cx="28098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-1 * (positive value)  = positive value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83" name="Google Shape;583;p36"/>
          <p:cNvSpPr txBox="1"/>
          <p:nvPr/>
        </p:nvSpPr>
        <p:spPr>
          <a:xfrm>
            <a:off x="5792682" y="4412924"/>
            <a:ext cx="8531400" cy="437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7139" l="-34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84" name="Google Shape;584;p36"/>
          <p:cNvSpPr/>
          <p:nvPr/>
        </p:nvSpPr>
        <p:spPr>
          <a:xfrm>
            <a:off x="6273700" y="4376850"/>
            <a:ext cx="1965000" cy="51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36"/>
          <p:cNvSpPr txBox="1"/>
          <p:nvPr/>
        </p:nvSpPr>
        <p:spPr>
          <a:xfrm>
            <a:off x="6282875" y="4465975"/>
            <a:ext cx="28098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-1 * (negative value)  = negative value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586" name="Google Shape;586;p36"/>
          <p:cNvCxnSpPr/>
          <p:nvPr/>
        </p:nvCxnSpPr>
        <p:spPr>
          <a:xfrm flipH="1" rot="10800000">
            <a:off x="4543575" y="4673100"/>
            <a:ext cx="10173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7" name="Google Shape;587;p36"/>
          <p:cNvSpPr txBox="1"/>
          <p:nvPr/>
        </p:nvSpPr>
        <p:spPr>
          <a:xfrm>
            <a:off x="6359075" y="2005300"/>
            <a:ext cx="1866600" cy="3573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Can’t forget this -1!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588" name="Google Shape;588;p36"/>
          <p:cNvCxnSpPr/>
          <p:nvPr/>
        </p:nvCxnSpPr>
        <p:spPr>
          <a:xfrm>
            <a:off x="3502200" y="1282975"/>
            <a:ext cx="2727900" cy="67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9" name="Google Shape;589;p36"/>
          <p:cNvCxnSpPr/>
          <p:nvPr/>
        </p:nvCxnSpPr>
        <p:spPr>
          <a:xfrm flipH="1">
            <a:off x="6599775" y="2502400"/>
            <a:ext cx="410400" cy="94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0" name="Google Shape;590;p36"/>
          <p:cNvSpPr/>
          <p:nvPr/>
        </p:nvSpPr>
        <p:spPr>
          <a:xfrm>
            <a:off x="2918500" y="710850"/>
            <a:ext cx="300600" cy="5103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7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596" name="Google Shape;596;p37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97" name="Google Shape;597;p37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37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37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00" name="Google Shape;600;p37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7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37"/>
          <p:cNvSpPr txBox="1"/>
          <p:nvPr/>
        </p:nvSpPr>
        <p:spPr>
          <a:xfrm>
            <a:off x="4775" y="2132750"/>
            <a:ext cx="4222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03" name="Google Shape;603;p37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604" name="Google Shape;604;p37"/>
          <p:cNvSpPr txBox="1"/>
          <p:nvPr/>
        </p:nvSpPr>
        <p:spPr>
          <a:xfrm>
            <a:off x="2868375" y="3091475"/>
            <a:ext cx="30276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Between 850 - 925: 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Positive Value = </a:t>
            </a:r>
            <a:r>
              <a:rPr lang="en" sz="1500">
                <a:solidFill>
                  <a:srgbClr val="0000FF"/>
                </a:solidFill>
              </a:rPr>
              <a:t>Height Rises!</a:t>
            </a:r>
            <a:endParaRPr sz="1500">
              <a:solidFill>
                <a:srgbClr val="0000FF"/>
              </a:solidFill>
            </a:endParaRPr>
          </a:p>
        </p:txBody>
      </p:sp>
      <p:sp>
        <p:nvSpPr>
          <p:cNvPr id="605" name="Google Shape;605;p37"/>
          <p:cNvSpPr txBox="1"/>
          <p:nvPr/>
        </p:nvSpPr>
        <p:spPr>
          <a:xfrm>
            <a:off x="-1025" y="2581175"/>
            <a:ext cx="68196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Now consider differential portion between the pressure levels: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606" name="Google Shape;606;p37"/>
          <p:cNvCxnSpPr/>
          <p:nvPr/>
        </p:nvCxnSpPr>
        <p:spPr>
          <a:xfrm flipH="1">
            <a:off x="2215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7" name="Google Shape;607;p37"/>
          <p:cNvCxnSpPr/>
          <p:nvPr/>
        </p:nvCxnSpPr>
        <p:spPr>
          <a:xfrm flipH="1">
            <a:off x="2213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8" name="Google Shape;608;p37"/>
          <p:cNvSpPr txBox="1"/>
          <p:nvPr/>
        </p:nvSpPr>
        <p:spPr>
          <a:xfrm>
            <a:off x="908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z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609" name="Google Shape;609;p37"/>
          <p:cNvCxnSpPr/>
          <p:nvPr/>
        </p:nvCxnSpPr>
        <p:spPr>
          <a:xfrm flipH="1" rot="10800000">
            <a:off x="224425" y="47043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0" name="Google Shape;610;p37"/>
          <p:cNvCxnSpPr/>
          <p:nvPr/>
        </p:nvCxnSpPr>
        <p:spPr>
          <a:xfrm flipH="1" rot="10800000">
            <a:off x="224425" y="4399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1" name="Google Shape;611;p37"/>
          <p:cNvCxnSpPr/>
          <p:nvPr/>
        </p:nvCxnSpPr>
        <p:spPr>
          <a:xfrm flipH="1" rot="10800000">
            <a:off x="224425" y="4018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2" name="Google Shape;612;p37"/>
          <p:cNvSpPr txBox="1"/>
          <p:nvPr/>
        </p:nvSpPr>
        <p:spPr>
          <a:xfrm>
            <a:off x="1511950" y="3676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850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13" name="Google Shape;613;p37"/>
          <p:cNvSpPr txBox="1"/>
          <p:nvPr/>
        </p:nvSpPr>
        <p:spPr>
          <a:xfrm>
            <a:off x="1511950" y="4057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920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14" name="Google Shape;614;p37"/>
          <p:cNvSpPr txBox="1"/>
          <p:nvPr/>
        </p:nvSpPr>
        <p:spPr>
          <a:xfrm>
            <a:off x="1511950" y="4362225"/>
            <a:ext cx="717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1000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15" name="Google Shape;615;p37"/>
          <p:cNvSpPr txBox="1"/>
          <p:nvPr/>
        </p:nvSpPr>
        <p:spPr>
          <a:xfrm>
            <a:off x="2868375" y="4234475"/>
            <a:ext cx="29730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Between 925 - 1000: 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Negative Value = </a:t>
            </a:r>
            <a:r>
              <a:rPr lang="en" sz="1500">
                <a:solidFill>
                  <a:srgbClr val="FF0000"/>
                </a:solidFill>
              </a:rPr>
              <a:t>Height Falls!</a:t>
            </a:r>
            <a:endParaRPr sz="1500">
              <a:solidFill>
                <a:srgbClr val="FF0000"/>
              </a:solidFill>
            </a:endParaRPr>
          </a:p>
        </p:txBody>
      </p:sp>
      <p:cxnSp>
        <p:nvCxnSpPr>
          <p:cNvPr id="616" name="Google Shape;616;p37"/>
          <p:cNvCxnSpPr/>
          <p:nvPr/>
        </p:nvCxnSpPr>
        <p:spPr>
          <a:xfrm flipH="1" rot="10800000">
            <a:off x="1975050" y="3768025"/>
            <a:ext cx="797400" cy="39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7" name="Google Shape;617;p37"/>
          <p:cNvCxnSpPr>
            <a:endCxn id="615" idx="1"/>
          </p:cNvCxnSpPr>
          <p:nvPr/>
        </p:nvCxnSpPr>
        <p:spPr>
          <a:xfrm>
            <a:off x="1974975" y="4542125"/>
            <a:ext cx="893400" cy="11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8" name="Google Shape;618;p37"/>
          <p:cNvCxnSpPr/>
          <p:nvPr/>
        </p:nvCxnSpPr>
        <p:spPr>
          <a:xfrm flipH="1">
            <a:off x="63175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9" name="Google Shape;619;p37"/>
          <p:cNvCxnSpPr/>
          <p:nvPr/>
        </p:nvCxnSpPr>
        <p:spPr>
          <a:xfrm flipH="1">
            <a:off x="63173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0" name="Google Shape;620;p37"/>
          <p:cNvCxnSpPr/>
          <p:nvPr/>
        </p:nvCxnSpPr>
        <p:spPr>
          <a:xfrm flipH="1" rot="10800000">
            <a:off x="6320425" y="47043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rgbClr val="AFAFA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1" name="Google Shape;621;p37"/>
          <p:cNvCxnSpPr/>
          <p:nvPr/>
        </p:nvCxnSpPr>
        <p:spPr>
          <a:xfrm flipH="1" rot="10800000">
            <a:off x="6320425" y="4399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2" name="Google Shape;622;p37"/>
          <p:cNvCxnSpPr/>
          <p:nvPr/>
        </p:nvCxnSpPr>
        <p:spPr>
          <a:xfrm flipH="1" rot="10800000">
            <a:off x="6320425" y="4018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rgbClr val="AFAFA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3" name="Google Shape;623;p37"/>
          <p:cNvSpPr txBox="1"/>
          <p:nvPr/>
        </p:nvSpPr>
        <p:spPr>
          <a:xfrm>
            <a:off x="7607950" y="3676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850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24" name="Google Shape;624;p37"/>
          <p:cNvSpPr txBox="1"/>
          <p:nvPr/>
        </p:nvSpPr>
        <p:spPr>
          <a:xfrm>
            <a:off x="7607950" y="4057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920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25" name="Google Shape;625;p37"/>
          <p:cNvSpPr txBox="1"/>
          <p:nvPr/>
        </p:nvSpPr>
        <p:spPr>
          <a:xfrm>
            <a:off x="7607950" y="4362225"/>
            <a:ext cx="717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1000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626" name="Google Shape;626;p37"/>
          <p:cNvCxnSpPr/>
          <p:nvPr/>
        </p:nvCxnSpPr>
        <p:spPr>
          <a:xfrm>
            <a:off x="5655350" y="3751513"/>
            <a:ext cx="607800" cy="19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7" name="Google Shape;627;p37"/>
          <p:cNvCxnSpPr/>
          <p:nvPr/>
        </p:nvCxnSpPr>
        <p:spPr>
          <a:xfrm flipH="1" rot="10800000">
            <a:off x="5609050" y="4854525"/>
            <a:ext cx="625200" cy="4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8" name="Google Shape;628;p37"/>
          <p:cNvSpPr/>
          <p:nvPr/>
        </p:nvSpPr>
        <p:spPr>
          <a:xfrm>
            <a:off x="6338350" y="3720648"/>
            <a:ext cx="1456375" cy="313250"/>
          </a:xfrm>
          <a:custGeom>
            <a:rect b="b" l="l" r="r" t="t"/>
            <a:pathLst>
              <a:path extrusionOk="0" h="12530" w="58255">
                <a:moveTo>
                  <a:pt x="0" y="12298"/>
                </a:moveTo>
                <a:cubicBezTo>
                  <a:pt x="1272" y="12106"/>
                  <a:pt x="5703" y="11914"/>
                  <a:pt x="7629" y="11143"/>
                </a:cubicBezTo>
                <a:cubicBezTo>
                  <a:pt x="9556" y="10373"/>
                  <a:pt x="9825" y="9101"/>
                  <a:pt x="11559" y="7675"/>
                </a:cubicBezTo>
                <a:cubicBezTo>
                  <a:pt x="13293" y="6249"/>
                  <a:pt x="15565" y="3860"/>
                  <a:pt x="18031" y="2589"/>
                </a:cubicBezTo>
                <a:cubicBezTo>
                  <a:pt x="20497" y="1318"/>
                  <a:pt x="23194" y="240"/>
                  <a:pt x="26353" y="47"/>
                </a:cubicBezTo>
                <a:cubicBezTo>
                  <a:pt x="29512" y="-145"/>
                  <a:pt x="33789" y="240"/>
                  <a:pt x="36987" y="1434"/>
                </a:cubicBezTo>
                <a:cubicBezTo>
                  <a:pt x="40185" y="2628"/>
                  <a:pt x="42920" y="5518"/>
                  <a:pt x="45540" y="7213"/>
                </a:cubicBezTo>
                <a:cubicBezTo>
                  <a:pt x="48160" y="8908"/>
                  <a:pt x="50588" y="10719"/>
                  <a:pt x="52707" y="11605"/>
                </a:cubicBezTo>
                <a:cubicBezTo>
                  <a:pt x="54826" y="12491"/>
                  <a:pt x="57330" y="12376"/>
                  <a:pt x="58255" y="1253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9" name="Google Shape;629;p37"/>
          <p:cNvSpPr/>
          <p:nvPr/>
        </p:nvSpPr>
        <p:spPr>
          <a:xfrm flipH="1" rot="10800000">
            <a:off x="6338350" y="4726517"/>
            <a:ext cx="1456375" cy="231178"/>
          </a:xfrm>
          <a:custGeom>
            <a:rect b="b" l="l" r="r" t="t"/>
            <a:pathLst>
              <a:path extrusionOk="0" h="12530" w="58255">
                <a:moveTo>
                  <a:pt x="0" y="12298"/>
                </a:moveTo>
                <a:cubicBezTo>
                  <a:pt x="1272" y="12106"/>
                  <a:pt x="5703" y="11914"/>
                  <a:pt x="7629" y="11143"/>
                </a:cubicBezTo>
                <a:cubicBezTo>
                  <a:pt x="9556" y="10373"/>
                  <a:pt x="9825" y="9101"/>
                  <a:pt x="11559" y="7675"/>
                </a:cubicBezTo>
                <a:cubicBezTo>
                  <a:pt x="13293" y="6249"/>
                  <a:pt x="15565" y="3860"/>
                  <a:pt x="18031" y="2589"/>
                </a:cubicBezTo>
                <a:cubicBezTo>
                  <a:pt x="20497" y="1318"/>
                  <a:pt x="23194" y="240"/>
                  <a:pt x="26353" y="47"/>
                </a:cubicBezTo>
                <a:cubicBezTo>
                  <a:pt x="29512" y="-145"/>
                  <a:pt x="33789" y="240"/>
                  <a:pt x="36987" y="1434"/>
                </a:cubicBezTo>
                <a:cubicBezTo>
                  <a:pt x="40185" y="2628"/>
                  <a:pt x="42920" y="5518"/>
                  <a:pt x="45540" y="7213"/>
                </a:cubicBezTo>
                <a:cubicBezTo>
                  <a:pt x="48160" y="8908"/>
                  <a:pt x="50588" y="10719"/>
                  <a:pt x="52707" y="11605"/>
                </a:cubicBezTo>
                <a:cubicBezTo>
                  <a:pt x="54826" y="12491"/>
                  <a:pt x="57330" y="12376"/>
                  <a:pt x="58255" y="1253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8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635" name="Google Shape;635;p38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36" name="Google Shape;636;p38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8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38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39" name="Google Shape;639;p38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38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38"/>
          <p:cNvSpPr txBox="1"/>
          <p:nvPr/>
        </p:nvSpPr>
        <p:spPr>
          <a:xfrm>
            <a:off x="4775" y="2285150"/>
            <a:ext cx="8541300" cy="29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Advection: 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rgbClr val="FF0000"/>
                </a:solidFill>
              </a:rPr>
              <a:t>Warm air advection</a:t>
            </a:r>
            <a:r>
              <a:rPr lang="en" sz="1800">
                <a:solidFill>
                  <a:schemeClr val="dk2"/>
                </a:solidFill>
              </a:rPr>
              <a:t> at a given pressure level induces </a:t>
            </a:r>
            <a:r>
              <a:rPr lang="en" sz="1800" u="sng">
                <a:solidFill>
                  <a:srgbClr val="E06666"/>
                </a:solidFill>
              </a:rPr>
              <a:t>height rises above</a:t>
            </a:r>
            <a:r>
              <a:rPr lang="en" sz="1800">
                <a:solidFill>
                  <a:schemeClr val="dk2"/>
                </a:solidFill>
              </a:rPr>
              <a:t> that level, and</a:t>
            </a:r>
            <a:r>
              <a:rPr lang="en" sz="1800">
                <a:solidFill>
                  <a:srgbClr val="1155CC"/>
                </a:solidFill>
              </a:rPr>
              <a:t> </a:t>
            </a:r>
            <a:r>
              <a:rPr lang="en" sz="1800" u="sng">
                <a:solidFill>
                  <a:srgbClr val="1155CC"/>
                </a:solidFill>
              </a:rPr>
              <a:t>height falls below</a:t>
            </a:r>
            <a:r>
              <a:rPr lang="en" sz="1800">
                <a:solidFill>
                  <a:schemeClr val="dk2"/>
                </a:solidFill>
              </a:rPr>
              <a:t> that level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rgbClr val="0000FF"/>
                </a:solidFill>
              </a:rPr>
              <a:t>Cold air advection</a:t>
            </a:r>
            <a:r>
              <a:rPr lang="en" sz="1800">
                <a:solidFill>
                  <a:schemeClr val="dk2"/>
                </a:solidFill>
              </a:rPr>
              <a:t> does the opposite: it cases </a:t>
            </a:r>
            <a:r>
              <a:rPr lang="en" sz="1800" u="sng">
                <a:solidFill>
                  <a:srgbClr val="1155CC"/>
                </a:solidFill>
              </a:rPr>
              <a:t>height falls above</a:t>
            </a:r>
            <a:r>
              <a:rPr lang="en" sz="1800">
                <a:solidFill>
                  <a:schemeClr val="dk2"/>
                </a:solidFill>
              </a:rPr>
              <a:t> the given pressure level, and </a:t>
            </a:r>
            <a:r>
              <a:rPr lang="en" sz="1800" u="sng">
                <a:solidFill>
                  <a:srgbClr val="E06666"/>
                </a:solidFill>
              </a:rPr>
              <a:t>height rises below</a:t>
            </a:r>
            <a:r>
              <a:rPr lang="en" sz="1800">
                <a:solidFill>
                  <a:schemeClr val="dk2"/>
                </a:solidFill>
              </a:rPr>
              <a:t>.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This ties back directly to Charles’s Law!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42" name="Google Shape;642;p38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643" name="Google Shape;643;p38"/>
          <p:cNvPicPr preferRelativeResize="0"/>
          <p:nvPr/>
        </p:nvPicPr>
        <p:blipFill rotWithShape="1">
          <a:blip r:embed="rId5">
            <a:alphaModFix amt="97000"/>
          </a:blip>
          <a:srcRect b="34473" l="64372" r="1570" t="14393"/>
          <a:stretch/>
        </p:blipFill>
        <p:spPr>
          <a:xfrm>
            <a:off x="5107400" y="4152403"/>
            <a:ext cx="845101" cy="9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17367">
            <a:off x="5195425" y="4452662"/>
            <a:ext cx="468099" cy="351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5" name="Google Shape;645;p38"/>
          <p:cNvCxnSpPr/>
          <p:nvPr/>
        </p:nvCxnSpPr>
        <p:spPr>
          <a:xfrm>
            <a:off x="5635525" y="4592550"/>
            <a:ext cx="100500" cy="15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9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651" name="Google Shape;651;p39"/>
          <p:cNvSpPr txBox="1"/>
          <p:nvPr/>
        </p:nvSpPr>
        <p:spPr>
          <a:xfrm>
            <a:off x="-4607397" y="8207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52" name="Google Shape;652;p39"/>
          <p:cNvSpPr/>
          <p:nvPr/>
        </p:nvSpPr>
        <p:spPr>
          <a:xfrm>
            <a:off x="-2063550" y="757175"/>
            <a:ext cx="60450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39"/>
          <p:cNvSpPr txBox="1"/>
          <p:nvPr/>
        </p:nvSpPr>
        <p:spPr>
          <a:xfrm>
            <a:off x="159325" y="1257325"/>
            <a:ext cx="89847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Diabatic Heating: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Similar</a:t>
            </a:r>
            <a:r>
              <a:rPr lang="en" sz="1800">
                <a:solidFill>
                  <a:schemeClr val="dk2"/>
                </a:solidFill>
              </a:rPr>
              <a:t> in concept to differential thermal advection: </a:t>
            </a:r>
            <a:endParaRPr sz="18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Diabatic heating in a layer causes the layer to expand; </a:t>
            </a:r>
            <a:endParaRPr sz="18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Diabatic cooling in layer causes the layer to contract.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Causes height rises (falls) above (below) the source of heating.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Causes height rises (falls) below (above) the source of cooling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Examples: 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Latent heat release from large systems (hurricanes, large cyclones, etc…) 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Mesohighs in the wake of strong MCSs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0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cxnSp>
        <p:nvCxnSpPr>
          <p:cNvPr id="659" name="Google Shape;659;p40"/>
          <p:cNvCxnSpPr/>
          <p:nvPr/>
        </p:nvCxnSpPr>
        <p:spPr>
          <a:xfrm>
            <a:off x="4558325" y="1485350"/>
            <a:ext cx="0" cy="3617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0" name="Google Shape;660;p40"/>
          <p:cNvSpPr txBox="1"/>
          <p:nvPr/>
        </p:nvSpPr>
        <p:spPr>
          <a:xfrm>
            <a:off x="640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</a:rPr>
              <a:t>Warming the layer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661" name="Google Shape;661;p40"/>
          <p:cNvSpPr txBox="1"/>
          <p:nvPr/>
        </p:nvSpPr>
        <p:spPr>
          <a:xfrm>
            <a:off x="5212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Cooling the layer</a:t>
            </a:r>
            <a:endParaRPr sz="1800">
              <a:solidFill>
                <a:srgbClr val="0000FF"/>
              </a:solidFill>
            </a:endParaRPr>
          </a:p>
        </p:txBody>
      </p:sp>
      <p:cxnSp>
        <p:nvCxnSpPr>
          <p:cNvPr id="662" name="Google Shape;662;p40"/>
          <p:cNvCxnSpPr/>
          <p:nvPr/>
        </p:nvCxnSpPr>
        <p:spPr>
          <a:xfrm flipH="1" rot="10800000">
            <a:off x="4325" y="28145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63" name="Google Shape;663;p40"/>
          <p:cNvSpPr/>
          <p:nvPr/>
        </p:nvSpPr>
        <p:spPr>
          <a:xfrm>
            <a:off x="888550" y="3091875"/>
            <a:ext cx="2907000" cy="10707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40"/>
          <p:cNvSpPr txBox="1"/>
          <p:nvPr/>
        </p:nvSpPr>
        <p:spPr>
          <a:xfrm>
            <a:off x="1473700" y="3388200"/>
            <a:ext cx="20385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Heating source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665" name="Google Shape;665;p40"/>
          <p:cNvSpPr/>
          <p:nvPr/>
        </p:nvSpPr>
        <p:spPr>
          <a:xfrm>
            <a:off x="5536750" y="3091875"/>
            <a:ext cx="2907000" cy="1070700"/>
          </a:xfrm>
          <a:prstGeom prst="ellipse">
            <a:avLst/>
          </a:prstGeom>
          <a:solidFill>
            <a:srgbClr val="C9DAF8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40"/>
          <p:cNvSpPr txBox="1"/>
          <p:nvPr/>
        </p:nvSpPr>
        <p:spPr>
          <a:xfrm>
            <a:off x="6121975" y="3388200"/>
            <a:ext cx="20385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Cooling source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667" name="Google Shape;667;p40"/>
          <p:cNvCxnSpPr/>
          <p:nvPr/>
        </p:nvCxnSpPr>
        <p:spPr>
          <a:xfrm flipH="1" rot="10800000">
            <a:off x="4325" y="45671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68" name="Google Shape;668;p40"/>
          <p:cNvSpPr/>
          <p:nvPr/>
        </p:nvSpPr>
        <p:spPr>
          <a:xfrm>
            <a:off x="4325" y="2144098"/>
            <a:ext cx="9125400" cy="1153475"/>
          </a:xfrm>
          <a:custGeom>
            <a:rect b="b" l="l" r="r" t="t"/>
            <a:pathLst>
              <a:path extrusionOk="0" h="46139" w="365016">
                <a:moveTo>
                  <a:pt x="0" y="27509"/>
                </a:moveTo>
                <a:cubicBezTo>
                  <a:pt x="2235" y="27124"/>
                  <a:pt x="8785" y="26661"/>
                  <a:pt x="13408" y="25197"/>
                </a:cubicBezTo>
                <a:cubicBezTo>
                  <a:pt x="18032" y="23733"/>
                  <a:pt x="22232" y="21344"/>
                  <a:pt x="27741" y="18724"/>
                </a:cubicBezTo>
                <a:cubicBezTo>
                  <a:pt x="33251" y="16104"/>
                  <a:pt x="39415" y="12328"/>
                  <a:pt x="46465" y="9477"/>
                </a:cubicBezTo>
                <a:cubicBezTo>
                  <a:pt x="53516" y="6626"/>
                  <a:pt x="62146" y="3159"/>
                  <a:pt x="70044" y="1618"/>
                </a:cubicBezTo>
                <a:cubicBezTo>
                  <a:pt x="77942" y="77"/>
                  <a:pt x="86111" y="-154"/>
                  <a:pt x="93855" y="231"/>
                </a:cubicBezTo>
                <a:cubicBezTo>
                  <a:pt x="101599" y="616"/>
                  <a:pt x="109420" y="2157"/>
                  <a:pt x="116509" y="3929"/>
                </a:cubicBezTo>
                <a:cubicBezTo>
                  <a:pt x="123598" y="5701"/>
                  <a:pt x="130572" y="8167"/>
                  <a:pt x="136390" y="10864"/>
                </a:cubicBezTo>
                <a:cubicBezTo>
                  <a:pt x="142208" y="13561"/>
                  <a:pt x="147332" y="17453"/>
                  <a:pt x="151416" y="20111"/>
                </a:cubicBezTo>
                <a:cubicBezTo>
                  <a:pt x="155500" y="22770"/>
                  <a:pt x="155693" y="25621"/>
                  <a:pt x="160894" y="26815"/>
                </a:cubicBezTo>
                <a:cubicBezTo>
                  <a:pt x="166095" y="28009"/>
                  <a:pt x="176151" y="27239"/>
                  <a:pt x="182624" y="27277"/>
                </a:cubicBezTo>
                <a:cubicBezTo>
                  <a:pt x="189097" y="27316"/>
                  <a:pt x="193604" y="25775"/>
                  <a:pt x="199730" y="27046"/>
                </a:cubicBezTo>
                <a:cubicBezTo>
                  <a:pt x="205856" y="28318"/>
                  <a:pt x="211982" y="32325"/>
                  <a:pt x="219379" y="34906"/>
                </a:cubicBezTo>
                <a:cubicBezTo>
                  <a:pt x="226776" y="37488"/>
                  <a:pt x="236563" y="40878"/>
                  <a:pt x="244114" y="42535"/>
                </a:cubicBezTo>
                <a:cubicBezTo>
                  <a:pt x="251666" y="44192"/>
                  <a:pt x="257753" y="44268"/>
                  <a:pt x="264688" y="44846"/>
                </a:cubicBezTo>
                <a:cubicBezTo>
                  <a:pt x="271623" y="45424"/>
                  <a:pt x="278790" y="46464"/>
                  <a:pt x="285725" y="46002"/>
                </a:cubicBezTo>
                <a:cubicBezTo>
                  <a:pt x="292660" y="45540"/>
                  <a:pt x="300597" y="43343"/>
                  <a:pt x="306299" y="42072"/>
                </a:cubicBezTo>
                <a:cubicBezTo>
                  <a:pt x="312001" y="40801"/>
                  <a:pt x="315854" y="39568"/>
                  <a:pt x="319938" y="38374"/>
                </a:cubicBezTo>
                <a:cubicBezTo>
                  <a:pt x="324022" y="37180"/>
                  <a:pt x="326488" y="36524"/>
                  <a:pt x="330803" y="34906"/>
                </a:cubicBezTo>
                <a:cubicBezTo>
                  <a:pt x="335118" y="33288"/>
                  <a:pt x="341861" y="29936"/>
                  <a:pt x="345829" y="28664"/>
                </a:cubicBezTo>
                <a:cubicBezTo>
                  <a:pt x="349797" y="27393"/>
                  <a:pt x="351415" y="27585"/>
                  <a:pt x="354613" y="27277"/>
                </a:cubicBezTo>
                <a:cubicBezTo>
                  <a:pt x="357811" y="26969"/>
                  <a:pt x="363282" y="26892"/>
                  <a:pt x="365016" y="26815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669" name="Google Shape;669;p40"/>
          <p:cNvSpPr/>
          <p:nvPr/>
        </p:nvSpPr>
        <p:spPr>
          <a:xfrm>
            <a:off x="21675" y="4118167"/>
            <a:ext cx="9113825" cy="1019275"/>
          </a:xfrm>
          <a:custGeom>
            <a:rect b="b" l="l" r="r" t="t"/>
            <a:pathLst>
              <a:path extrusionOk="0" h="40771" w="364553">
                <a:moveTo>
                  <a:pt x="0" y="18821"/>
                </a:moveTo>
                <a:cubicBezTo>
                  <a:pt x="2042" y="18744"/>
                  <a:pt x="7744" y="17588"/>
                  <a:pt x="12252" y="18358"/>
                </a:cubicBezTo>
                <a:cubicBezTo>
                  <a:pt x="16760" y="19129"/>
                  <a:pt x="23079" y="21518"/>
                  <a:pt x="27047" y="23444"/>
                </a:cubicBezTo>
                <a:cubicBezTo>
                  <a:pt x="31015" y="25371"/>
                  <a:pt x="32363" y="27644"/>
                  <a:pt x="36062" y="29917"/>
                </a:cubicBezTo>
                <a:cubicBezTo>
                  <a:pt x="39761" y="32190"/>
                  <a:pt x="44346" y="35349"/>
                  <a:pt x="49239" y="37083"/>
                </a:cubicBezTo>
                <a:cubicBezTo>
                  <a:pt x="54132" y="38817"/>
                  <a:pt x="58948" y="39780"/>
                  <a:pt x="65421" y="40319"/>
                </a:cubicBezTo>
                <a:cubicBezTo>
                  <a:pt x="71894" y="40858"/>
                  <a:pt x="79098" y="40319"/>
                  <a:pt x="88075" y="40319"/>
                </a:cubicBezTo>
                <a:cubicBezTo>
                  <a:pt x="97052" y="40319"/>
                  <a:pt x="111693" y="41282"/>
                  <a:pt x="119283" y="40319"/>
                </a:cubicBezTo>
                <a:cubicBezTo>
                  <a:pt x="126873" y="39356"/>
                  <a:pt x="129223" y="36466"/>
                  <a:pt x="133615" y="34540"/>
                </a:cubicBezTo>
                <a:cubicBezTo>
                  <a:pt x="138007" y="32614"/>
                  <a:pt x="140666" y="31227"/>
                  <a:pt x="145636" y="28761"/>
                </a:cubicBezTo>
                <a:cubicBezTo>
                  <a:pt x="150606" y="26295"/>
                  <a:pt x="158119" y="21594"/>
                  <a:pt x="163436" y="19745"/>
                </a:cubicBezTo>
                <a:cubicBezTo>
                  <a:pt x="168753" y="17896"/>
                  <a:pt x="172220" y="17896"/>
                  <a:pt x="177537" y="17665"/>
                </a:cubicBezTo>
                <a:cubicBezTo>
                  <a:pt x="182854" y="17434"/>
                  <a:pt x="190367" y="18936"/>
                  <a:pt x="195337" y="18358"/>
                </a:cubicBezTo>
                <a:cubicBezTo>
                  <a:pt x="200307" y="17780"/>
                  <a:pt x="202426" y="16008"/>
                  <a:pt x="207358" y="14197"/>
                </a:cubicBezTo>
                <a:cubicBezTo>
                  <a:pt x="212290" y="12386"/>
                  <a:pt x="218454" y="9420"/>
                  <a:pt x="224927" y="7494"/>
                </a:cubicBezTo>
                <a:cubicBezTo>
                  <a:pt x="231400" y="5568"/>
                  <a:pt x="237949" y="3872"/>
                  <a:pt x="246194" y="2639"/>
                </a:cubicBezTo>
                <a:cubicBezTo>
                  <a:pt x="254439" y="1406"/>
                  <a:pt x="264881" y="289"/>
                  <a:pt x="274397" y="96"/>
                </a:cubicBezTo>
                <a:cubicBezTo>
                  <a:pt x="283914" y="-97"/>
                  <a:pt x="295780" y="674"/>
                  <a:pt x="303293" y="1483"/>
                </a:cubicBezTo>
                <a:cubicBezTo>
                  <a:pt x="310806" y="2292"/>
                  <a:pt x="314543" y="3256"/>
                  <a:pt x="319475" y="4951"/>
                </a:cubicBezTo>
                <a:cubicBezTo>
                  <a:pt x="324407" y="6646"/>
                  <a:pt x="328915" y="9960"/>
                  <a:pt x="332883" y="11655"/>
                </a:cubicBezTo>
                <a:cubicBezTo>
                  <a:pt x="336851" y="13350"/>
                  <a:pt x="339741" y="14005"/>
                  <a:pt x="343285" y="15122"/>
                </a:cubicBezTo>
                <a:cubicBezTo>
                  <a:pt x="346830" y="16239"/>
                  <a:pt x="350605" y="17780"/>
                  <a:pt x="354150" y="18358"/>
                </a:cubicBezTo>
                <a:cubicBezTo>
                  <a:pt x="357695" y="18936"/>
                  <a:pt x="362819" y="18551"/>
                  <a:pt x="364553" y="1859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670" name="Google Shape;670;p40"/>
          <p:cNvSpPr txBox="1"/>
          <p:nvPr/>
        </p:nvSpPr>
        <p:spPr>
          <a:xfrm>
            <a:off x="56350" y="2682025"/>
            <a:ext cx="13119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71" name="Google Shape;671;p40"/>
          <p:cNvSpPr txBox="1"/>
          <p:nvPr/>
        </p:nvSpPr>
        <p:spPr>
          <a:xfrm>
            <a:off x="56350" y="4434625"/>
            <a:ext cx="13119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 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72" name="Google Shape;672;p40"/>
          <p:cNvSpPr txBox="1"/>
          <p:nvPr/>
        </p:nvSpPr>
        <p:spPr>
          <a:xfrm>
            <a:off x="1674600" y="1801875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73" name="Google Shape;673;p40"/>
          <p:cNvSpPr txBox="1"/>
          <p:nvPr/>
        </p:nvSpPr>
        <p:spPr>
          <a:xfrm>
            <a:off x="6248100" y="2874225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74" name="Google Shape;674;p40"/>
          <p:cNvSpPr txBox="1"/>
          <p:nvPr/>
        </p:nvSpPr>
        <p:spPr>
          <a:xfrm>
            <a:off x="1593600" y="4736225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75" name="Google Shape;675;p40"/>
          <p:cNvSpPr txBox="1"/>
          <p:nvPr/>
        </p:nvSpPr>
        <p:spPr>
          <a:xfrm>
            <a:off x="6314050" y="4244563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2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676" name="Google Shape;676;p40"/>
          <p:cNvPicPr preferRelativeResize="0"/>
          <p:nvPr/>
        </p:nvPicPr>
        <p:blipFill rotWithShape="1">
          <a:blip r:embed="rId3">
            <a:alphaModFix amt="19000"/>
          </a:blip>
          <a:srcRect b="34473" l="64372" r="1570" t="14393"/>
          <a:stretch/>
        </p:blipFill>
        <p:spPr>
          <a:xfrm>
            <a:off x="7858400" y="0"/>
            <a:ext cx="1190400" cy="134043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40"/>
          <p:cNvSpPr txBox="1"/>
          <p:nvPr/>
        </p:nvSpPr>
        <p:spPr>
          <a:xfrm>
            <a:off x="-4378797" y="7445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78" name="Google Shape;678;p40"/>
          <p:cNvSpPr/>
          <p:nvPr/>
        </p:nvSpPr>
        <p:spPr>
          <a:xfrm>
            <a:off x="-1834950" y="680975"/>
            <a:ext cx="60450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1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Application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684" name="Google Shape;684;p41"/>
          <p:cNvSpPr txBox="1"/>
          <p:nvPr/>
        </p:nvSpPr>
        <p:spPr>
          <a:xfrm>
            <a:off x="-873597" y="7445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85" name="Google Shape;685;p41"/>
          <p:cNvSpPr txBox="1"/>
          <p:nvPr/>
        </p:nvSpPr>
        <p:spPr>
          <a:xfrm>
            <a:off x="159325" y="1562125"/>
            <a:ext cx="89847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How do we use this?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Use the vorticity advection term to help anticipate where a vorticity maximum or minimum (i.e. a trough or a ridge) will go.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Use the differential thermal advection term to anticipate whether or not a trough or ridge will amplify.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The diabatic heating term is similar to the thermal advection term, but is typically not as consequential.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Height Tendency</a:t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235525" y="1028725"/>
            <a:ext cx="47073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A quick note: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There are alternatives to QG theory (for example, IPV theory), that will work just as well.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 will focus on QG theory in this class for two reasons: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arenR"/>
            </a:pPr>
            <a:r>
              <a:rPr lang="en" sz="1800">
                <a:solidFill>
                  <a:schemeClr val="dk2"/>
                </a:solidFill>
              </a:rPr>
              <a:t>It’s easy to interpret from basic weather charts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arenR"/>
            </a:pPr>
            <a:r>
              <a:rPr lang="en" sz="1800">
                <a:solidFill>
                  <a:schemeClr val="dk2"/>
                </a:solidFill>
              </a:rPr>
              <a:t>Most U.S. weather entities use QG theory (not the case elsewhere…)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925" y="1462100"/>
            <a:ext cx="4130276" cy="30976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4942925" y="1167400"/>
            <a:ext cx="41304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What will this pattern look like in 12-24 hours?</a:t>
            </a:r>
            <a:endParaRPr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2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Application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691" name="Google Shape;691;p42"/>
          <p:cNvSpPr txBox="1"/>
          <p:nvPr/>
        </p:nvSpPr>
        <p:spPr>
          <a:xfrm>
            <a:off x="-873597" y="7445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92" name="Google Shape;692;p42"/>
          <p:cNvSpPr/>
          <p:nvPr/>
        </p:nvSpPr>
        <p:spPr>
          <a:xfrm>
            <a:off x="1072050" y="1764152"/>
            <a:ext cx="7622775" cy="2496650"/>
          </a:xfrm>
          <a:custGeom>
            <a:rect b="b" l="l" r="r" t="t"/>
            <a:pathLst>
              <a:path extrusionOk="0" h="99866" w="304911">
                <a:moveTo>
                  <a:pt x="0" y="28605"/>
                </a:moveTo>
                <a:cubicBezTo>
                  <a:pt x="2928" y="33267"/>
                  <a:pt x="10518" y="47022"/>
                  <a:pt x="17569" y="56577"/>
                </a:cubicBezTo>
                <a:cubicBezTo>
                  <a:pt x="24620" y="66132"/>
                  <a:pt x="34984" y="79077"/>
                  <a:pt x="42304" y="85935"/>
                </a:cubicBezTo>
                <a:cubicBezTo>
                  <a:pt x="49624" y="92793"/>
                  <a:pt x="53670" y="95490"/>
                  <a:pt x="61491" y="97725"/>
                </a:cubicBezTo>
                <a:cubicBezTo>
                  <a:pt x="69312" y="99960"/>
                  <a:pt x="78713" y="100345"/>
                  <a:pt x="89231" y="99343"/>
                </a:cubicBezTo>
                <a:cubicBezTo>
                  <a:pt x="99749" y="98341"/>
                  <a:pt x="114660" y="98534"/>
                  <a:pt x="124600" y="91714"/>
                </a:cubicBezTo>
                <a:cubicBezTo>
                  <a:pt x="134540" y="84895"/>
                  <a:pt x="142130" y="68212"/>
                  <a:pt x="148872" y="58426"/>
                </a:cubicBezTo>
                <a:cubicBezTo>
                  <a:pt x="155614" y="48640"/>
                  <a:pt x="158504" y="40164"/>
                  <a:pt x="165054" y="32998"/>
                </a:cubicBezTo>
                <a:cubicBezTo>
                  <a:pt x="171604" y="25832"/>
                  <a:pt x="179310" y="20476"/>
                  <a:pt x="188171" y="15429"/>
                </a:cubicBezTo>
                <a:cubicBezTo>
                  <a:pt x="197033" y="10382"/>
                  <a:pt x="206626" y="5141"/>
                  <a:pt x="218223" y="2714"/>
                </a:cubicBezTo>
                <a:cubicBezTo>
                  <a:pt x="229820" y="287"/>
                  <a:pt x="246773" y="-946"/>
                  <a:pt x="257753" y="865"/>
                </a:cubicBezTo>
                <a:cubicBezTo>
                  <a:pt x="268734" y="2676"/>
                  <a:pt x="277133" y="9572"/>
                  <a:pt x="284106" y="13579"/>
                </a:cubicBezTo>
                <a:cubicBezTo>
                  <a:pt x="291080" y="17586"/>
                  <a:pt x="296127" y="21786"/>
                  <a:pt x="299594" y="24907"/>
                </a:cubicBezTo>
                <a:cubicBezTo>
                  <a:pt x="303062" y="28028"/>
                  <a:pt x="304025" y="31071"/>
                  <a:pt x="304911" y="3230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3" name="Google Shape;693;p42"/>
          <p:cNvSpPr/>
          <p:nvPr/>
        </p:nvSpPr>
        <p:spPr>
          <a:xfrm>
            <a:off x="1072050" y="2143836"/>
            <a:ext cx="7622775" cy="2498750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4" name="Google Shape;694;p42"/>
          <p:cNvSpPr/>
          <p:nvPr/>
        </p:nvSpPr>
        <p:spPr>
          <a:xfrm>
            <a:off x="1072050" y="2524836"/>
            <a:ext cx="7622775" cy="2498750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5" name="Google Shape;695;p42"/>
          <p:cNvSpPr txBox="1"/>
          <p:nvPr/>
        </p:nvSpPr>
        <p:spPr>
          <a:xfrm>
            <a:off x="8656500" y="3278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696" name="Google Shape;696;p42"/>
          <p:cNvSpPr txBox="1"/>
          <p:nvPr/>
        </p:nvSpPr>
        <p:spPr>
          <a:xfrm>
            <a:off x="8580300" y="2897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- 1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697" name="Google Shape;697;p42"/>
          <p:cNvSpPr txBox="1"/>
          <p:nvPr/>
        </p:nvSpPr>
        <p:spPr>
          <a:xfrm>
            <a:off x="8580300" y="2516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- 2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698" name="Google Shape;698;p42"/>
          <p:cNvSpPr txBox="1"/>
          <p:nvPr/>
        </p:nvSpPr>
        <p:spPr>
          <a:xfrm>
            <a:off x="2112300" y="3182150"/>
            <a:ext cx="8265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r>
              <a:rPr b="1" lang="en" sz="1000">
                <a:solidFill>
                  <a:schemeClr val="dk1"/>
                </a:solidFill>
              </a:rPr>
              <a:t>max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699" name="Google Shape;699;p42"/>
          <p:cNvSpPr/>
          <p:nvPr/>
        </p:nvSpPr>
        <p:spPr>
          <a:xfrm>
            <a:off x="1384125" y="1745325"/>
            <a:ext cx="3276800" cy="2049900"/>
          </a:xfrm>
          <a:custGeom>
            <a:rect b="b" l="l" r="r" t="t"/>
            <a:pathLst>
              <a:path extrusionOk="0" h="81996" w="131072">
                <a:moveTo>
                  <a:pt x="0" y="27278"/>
                </a:moveTo>
                <a:cubicBezTo>
                  <a:pt x="2196" y="31401"/>
                  <a:pt x="9054" y="45386"/>
                  <a:pt x="13176" y="52013"/>
                </a:cubicBezTo>
                <a:cubicBezTo>
                  <a:pt x="17299" y="58640"/>
                  <a:pt x="20343" y="62146"/>
                  <a:pt x="24735" y="67039"/>
                </a:cubicBezTo>
                <a:cubicBezTo>
                  <a:pt x="29127" y="71932"/>
                  <a:pt x="33982" y="79599"/>
                  <a:pt x="39530" y="81371"/>
                </a:cubicBezTo>
                <a:cubicBezTo>
                  <a:pt x="45078" y="83143"/>
                  <a:pt x="49817" y="80909"/>
                  <a:pt x="58023" y="77673"/>
                </a:cubicBezTo>
                <a:cubicBezTo>
                  <a:pt x="66230" y="74437"/>
                  <a:pt x="80640" y="68888"/>
                  <a:pt x="88769" y="61953"/>
                </a:cubicBezTo>
                <a:cubicBezTo>
                  <a:pt x="96899" y="55018"/>
                  <a:pt x="101483" y="43498"/>
                  <a:pt x="106800" y="36062"/>
                </a:cubicBezTo>
                <a:cubicBezTo>
                  <a:pt x="112117" y="28626"/>
                  <a:pt x="116625" y="23348"/>
                  <a:pt x="120670" y="17338"/>
                </a:cubicBezTo>
                <a:cubicBezTo>
                  <a:pt x="124715" y="11328"/>
                  <a:pt x="129338" y="2890"/>
                  <a:pt x="131072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0" name="Google Shape;700;p42"/>
          <p:cNvSpPr txBox="1"/>
          <p:nvPr/>
        </p:nvSpPr>
        <p:spPr>
          <a:xfrm>
            <a:off x="4617900" y="1490375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- 3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01" name="Google Shape;701;p42"/>
          <p:cNvSpPr txBox="1"/>
          <p:nvPr/>
        </p:nvSpPr>
        <p:spPr>
          <a:xfrm>
            <a:off x="6574275" y="3364575"/>
            <a:ext cx="8265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r>
              <a:rPr b="1" lang="en" sz="1000">
                <a:solidFill>
                  <a:schemeClr val="dk1"/>
                </a:solidFill>
              </a:rPr>
              <a:t>min</a:t>
            </a:r>
            <a:endParaRPr b="1" sz="1000">
              <a:solidFill>
                <a:schemeClr val="dk1"/>
              </a:solidFill>
            </a:endParaRPr>
          </a:p>
        </p:txBody>
      </p:sp>
      <p:cxnSp>
        <p:nvCxnSpPr>
          <p:cNvPr id="702" name="Google Shape;702;p42"/>
          <p:cNvCxnSpPr/>
          <p:nvPr/>
        </p:nvCxnSpPr>
        <p:spPr>
          <a:xfrm rot="10800000">
            <a:off x="7544850" y="4392150"/>
            <a:ext cx="5700" cy="4335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3" name="Google Shape;703;p42"/>
          <p:cNvSpPr txBox="1"/>
          <p:nvPr/>
        </p:nvSpPr>
        <p:spPr>
          <a:xfrm>
            <a:off x="7648800" y="4473150"/>
            <a:ext cx="5028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V</a:t>
            </a:r>
            <a:r>
              <a:rPr lang="en" sz="1100">
                <a:solidFill>
                  <a:srgbClr val="0000FF"/>
                </a:solidFill>
              </a:rPr>
              <a:t>g</a:t>
            </a:r>
            <a:endParaRPr sz="1100">
              <a:solidFill>
                <a:srgbClr val="0000FF"/>
              </a:solidFill>
            </a:endParaRPr>
          </a:p>
        </p:txBody>
      </p:sp>
      <p:cxnSp>
        <p:nvCxnSpPr>
          <p:cNvPr id="704" name="Google Shape;704;p42"/>
          <p:cNvCxnSpPr/>
          <p:nvPr/>
        </p:nvCxnSpPr>
        <p:spPr>
          <a:xfrm>
            <a:off x="2470675" y="3676700"/>
            <a:ext cx="855300" cy="282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5" name="Google Shape;705;p42"/>
          <p:cNvSpPr/>
          <p:nvPr/>
        </p:nvSpPr>
        <p:spPr>
          <a:xfrm>
            <a:off x="1447700" y="2826025"/>
            <a:ext cx="629925" cy="805200"/>
          </a:xfrm>
          <a:custGeom>
            <a:rect b="b" l="l" r="r" t="t"/>
            <a:pathLst>
              <a:path extrusionOk="0" h="32208" w="25197">
                <a:moveTo>
                  <a:pt x="0" y="0"/>
                </a:moveTo>
                <a:cubicBezTo>
                  <a:pt x="1310" y="2016"/>
                  <a:pt x="3660" y="6728"/>
                  <a:pt x="7859" y="12096"/>
                </a:cubicBezTo>
                <a:cubicBezTo>
                  <a:pt x="12059" y="17464"/>
                  <a:pt x="22307" y="28856"/>
                  <a:pt x="25197" y="32208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706" name="Google Shape;706;p42"/>
          <p:cNvSpPr/>
          <p:nvPr/>
        </p:nvSpPr>
        <p:spPr>
          <a:xfrm>
            <a:off x="1191275" y="2877350"/>
            <a:ext cx="921025" cy="1191225"/>
          </a:xfrm>
          <a:custGeom>
            <a:rect b="b" l="l" r="r" t="t"/>
            <a:pathLst>
              <a:path extrusionOk="0" h="47649" w="36841">
                <a:moveTo>
                  <a:pt x="0" y="0"/>
                </a:moveTo>
                <a:cubicBezTo>
                  <a:pt x="2003" y="3198"/>
                  <a:pt x="5880" y="11246"/>
                  <a:pt x="12020" y="19187"/>
                </a:cubicBezTo>
                <a:cubicBezTo>
                  <a:pt x="18160" y="27129"/>
                  <a:pt x="32704" y="42905"/>
                  <a:pt x="36841" y="4764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707" name="Google Shape;707;p42"/>
          <p:cNvSpPr/>
          <p:nvPr/>
        </p:nvSpPr>
        <p:spPr>
          <a:xfrm>
            <a:off x="1038875" y="3029750"/>
            <a:ext cx="576425" cy="801875"/>
          </a:xfrm>
          <a:custGeom>
            <a:rect b="b" l="l" r="r" t="t"/>
            <a:pathLst>
              <a:path extrusionOk="0" h="32075" w="23057">
                <a:moveTo>
                  <a:pt x="0" y="0"/>
                </a:moveTo>
                <a:cubicBezTo>
                  <a:pt x="2003" y="3198"/>
                  <a:pt x="8177" y="13841"/>
                  <a:pt x="12020" y="19187"/>
                </a:cubicBezTo>
                <a:cubicBezTo>
                  <a:pt x="15863" y="24533"/>
                  <a:pt x="21218" y="29927"/>
                  <a:pt x="23057" y="32075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708" name="Google Shape;708;p42"/>
          <p:cNvSpPr txBox="1"/>
          <p:nvPr/>
        </p:nvSpPr>
        <p:spPr>
          <a:xfrm>
            <a:off x="159325" y="1562125"/>
            <a:ext cx="55131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Conceptual Model: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Shortwave propagating through longwave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3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Application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714" name="Google Shape;714;p43"/>
          <p:cNvSpPr txBox="1"/>
          <p:nvPr/>
        </p:nvSpPr>
        <p:spPr>
          <a:xfrm>
            <a:off x="-873597" y="7445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15" name="Google Shape;715;p43"/>
          <p:cNvSpPr/>
          <p:nvPr/>
        </p:nvSpPr>
        <p:spPr>
          <a:xfrm>
            <a:off x="1072050" y="1764152"/>
            <a:ext cx="7622775" cy="2496650"/>
          </a:xfrm>
          <a:custGeom>
            <a:rect b="b" l="l" r="r" t="t"/>
            <a:pathLst>
              <a:path extrusionOk="0" h="99866" w="304911">
                <a:moveTo>
                  <a:pt x="0" y="28605"/>
                </a:moveTo>
                <a:cubicBezTo>
                  <a:pt x="2928" y="33267"/>
                  <a:pt x="10518" y="47022"/>
                  <a:pt x="17569" y="56577"/>
                </a:cubicBezTo>
                <a:cubicBezTo>
                  <a:pt x="24620" y="66132"/>
                  <a:pt x="34984" y="79077"/>
                  <a:pt x="42304" y="85935"/>
                </a:cubicBezTo>
                <a:cubicBezTo>
                  <a:pt x="49624" y="92793"/>
                  <a:pt x="53670" y="95490"/>
                  <a:pt x="61491" y="97725"/>
                </a:cubicBezTo>
                <a:cubicBezTo>
                  <a:pt x="69312" y="99960"/>
                  <a:pt x="78713" y="100345"/>
                  <a:pt x="89231" y="99343"/>
                </a:cubicBezTo>
                <a:cubicBezTo>
                  <a:pt x="99749" y="98341"/>
                  <a:pt x="114660" y="98534"/>
                  <a:pt x="124600" y="91714"/>
                </a:cubicBezTo>
                <a:cubicBezTo>
                  <a:pt x="134540" y="84895"/>
                  <a:pt x="142130" y="68212"/>
                  <a:pt x="148872" y="58426"/>
                </a:cubicBezTo>
                <a:cubicBezTo>
                  <a:pt x="155614" y="48640"/>
                  <a:pt x="158504" y="40164"/>
                  <a:pt x="165054" y="32998"/>
                </a:cubicBezTo>
                <a:cubicBezTo>
                  <a:pt x="171604" y="25832"/>
                  <a:pt x="179310" y="20476"/>
                  <a:pt x="188171" y="15429"/>
                </a:cubicBezTo>
                <a:cubicBezTo>
                  <a:pt x="197033" y="10382"/>
                  <a:pt x="206626" y="5141"/>
                  <a:pt x="218223" y="2714"/>
                </a:cubicBezTo>
                <a:cubicBezTo>
                  <a:pt x="229820" y="287"/>
                  <a:pt x="246773" y="-946"/>
                  <a:pt x="257753" y="865"/>
                </a:cubicBezTo>
                <a:cubicBezTo>
                  <a:pt x="268734" y="2676"/>
                  <a:pt x="277133" y="9572"/>
                  <a:pt x="284106" y="13579"/>
                </a:cubicBezTo>
                <a:cubicBezTo>
                  <a:pt x="291080" y="17586"/>
                  <a:pt x="296127" y="21786"/>
                  <a:pt x="299594" y="24907"/>
                </a:cubicBezTo>
                <a:cubicBezTo>
                  <a:pt x="303062" y="28028"/>
                  <a:pt x="304025" y="31071"/>
                  <a:pt x="304911" y="3230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6" name="Google Shape;716;p43"/>
          <p:cNvSpPr/>
          <p:nvPr/>
        </p:nvSpPr>
        <p:spPr>
          <a:xfrm>
            <a:off x="1072050" y="2143836"/>
            <a:ext cx="7622775" cy="2498750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7" name="Google Shape;717;p43"/>
          <p:cNvSpPr/>
          <p:nvPr/>
        </p:nvSpPr>
        <p:spPr>
          <a:xfrm>
            <a:off x="1072050" y="2524836"/>
            <a:ext cx="7622775" cy="2498750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8" name="Google Shape;718;p43"/>
          <p:cNvSpPr txBox="1"/>
          <p:nvPr/>
        </p:nvSpPr>
        <p:spPr>
          <a:xfrm>
            <a:off x="8656500" y="3278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19" name="Google Shape;719;p43"/>
          <p:cNvSpPr txBox="1"/>
          <p:nvPr/>
        </p:nvSpPr>
        <p:spPr>
          <a:xfrm>
            <a:off x="8580300" y="2897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- 1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20" name="Google Shape;720;p43"/>
          <p:cNvSpPr txBox="1"/>
          <p:nvPr/>
        </p:nvSpPr>
        <p:spPr>
          <a:xfrm>
            <a:off x="8580300" y="2516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- 2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21" name="Google Shape;721;p43"/>
          <p:cNvSpPr txBox="1"/>
          <p:nvPr/>
        </p:nvSpPr>
        <p:spPr>
          <a:xfrm>
            <a:off x="2992875" y="3364575"/>
            <a:ext cx="8265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r>
              <a:rPr b="1" lang="en" sz="1000">
                <a:solidFill>
                  <a:schemeClr val="dk1"/>
                </a:solidFill>
              </a:rPr>
              <a:t>max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22" name="Google Shape;722;p43"/>
          <p:cNvSpPr/>
          <p:nvPr/>
        </p:nvSpPr>
        <p:spPr>
          <a:xfrm>
            <a:off x="1384125" y="1745325"/>
            <a:ext cx="3276800" cy="2218000"/>
          </a:xfrm>
          <a:custGeom>
            <a:rect b="b" l="l" r="r" t="t"/>
            <a:pathLst>
              <a:path extrusionOk="0" h="88720" w="131072">
                <a:moveTo>
                  <a:pt x="0" y="27278"/>
                </a:moveTo>
                <a:cubicBezTo>
                  <a:pt x="2851" y="31015"/>
                  <a:pt x="10672" y="41918"/>
                  <a:pt x="17106" y="49701"/>
                </a:cubicBezTo>
                <a:cubicBezTo>
                  <a:pt x="23540" y="57484"/>
                  <a:pt x="31439" y="67887"/>
                  <a:pt x="38605" y="73974"/>
                </a:cubicBezTo>
                <a:cubicBezTo>
                  <a:pt x="45771" y="80062"/>
                  <a:pt x="52861" y="84030"/>
                  <a:pt x="60104" y="86226"/>
                </a:cubicBezTo>
                <a:cubicBezTo>
                  <a:pt x="67347" y="88422"/>
                  <a:pt x="74706" y="89963"/>
                  <a:pt x="82065" y="87150"/>
                </a:cubicBezTo>
                <a:cubicBezTo>
                  <a:pt x="89424" y="84337"/>
                  <a:pt x="98979" y="76670"/>
                  <a:pt x="104257" y="69350"/>
                </a:cubicBezTo>
                <a:cubicBezTo>
                  <a:pt x="109535" y="62030"/>
                  <a:pt x="111000" y="51897"/>
                  <a:pt x="113735" y="43228"/>
                </a:cubicBezTo>
                <a:cubicBezTo>
                  <a:pt x="116471" y="34559"/>
                  <a:pt x="117781" y="24543"/>
                  <a:pt x="120670" y="17338"/>
                </a:cubicBezTo>
                <a:cubicBezTo>
                  <a:pt x="123560" y="10133"/>
                  <a:pt x="129338" y="2890"/>
                  <a:pt x="131072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23" name="Google Shape;723;p43"/>
          <p:cNvSpPr txBox="1"/>
          <p:nvPr/>
        </p:nvSpPr>
        <p:spPr>
          <a:xfrm>
            <a:off x="4617900" y="1490375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- 3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24" name="Google Shape;724;p43"/>
          <p:cNvSpPr txBox="1"/>
          <p:nvPr/>
        </p:nvSpPr>
        <p:spPr>
          <a:xfrm>
            <a:off x="6574275" y="3364575"/>
            <a:ext cx="8265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r>
              <a:rPr b="1" lang="en" sz="1000">
                <a:solidFill>
                  <a:schemeClr val="dk1"/>
                </a:solidFill>
              </a:rPr>
              <a:t>min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25" name="Google Shape;725;p43"/>
          <p:cNvSpPr/>
          <p:nvPr/>
        </p:nvSpPr>
        <p:spPr>
          <a:xfrm>
            <a:off x="1985150" y="3496425"/>
            <a:ext cx="2357925" cy="616225"/>
          </a:xfrm>
          <a:custGeom>
            <a:rect b="b" l="l" r="r" t="t"/>
            <a:pathLst>
              <a:path extrusionOk="0" h="24649" w="94317">
                <a:moveTo>
                  <a:pt x="0" y="0"/>
                </a:moveTo>
                <a:cubicBezTo>
                  <a:pt x="2119" y="2312"/>
                  <a:pt x="7090" y="10017"/>
                  <a:pt x="12715" y="13870"/>
                </a:cubicBezTo>
                <a:cubicBezTo>
                  <a:pt x="18340" y="17723"/>
                  <a:pt x="26623" y="21383"/>
                  <a:pt x="33751" y="23117"/>
                </a:cubicBezTo>
                <a:cubicBezTo>
                  <a:pt x="40879" y="24851"/>
                  <a:pt x="48739" y="24735"/>
                  <a:pt x="55481" y="24273"/>
                </a:cubicBezTo>
                <a:cubicBezTo>
                  <a:pt x="62223" y="23811"/>
                  <a:pt x="67732" y="23541"/>
                  <a:pt x="74205" y="20343"/>
                </a:cubicBezTo>
                <a:cubicBezTo>
                  <a:pt x="80678" y="17145"/>
                  <a:pt x="90965" y="7629"/>
                  <a:pt x="94317" y="5086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26" name="Google Shape;726;p43"/>
          <p:cNvSpPr/>
          <p:nvPr/>
        </p:nvSpPr>
        <p:spPr>
          <a:xfrm>
            <a:off x="1985150" y="3877425"/>
            <a:ext cx="2300125" cy="614200"/>
          </a:xfrm>
          <a:custGeom>
            <a:rect b="b" l="l" r="r" t="t"/>
            <a:pathLst>
              <a:path extrusionOk="0" h="24568" w="92005">
                <a:moveTo>
                  <a:pt x="0" y="0"/>
                </a:moveTo>
                <a:cubicBezTo>
                  <a:pt x="2119" y="2312"/>
                  <a:pt x="7090" y="10017"/>
                  <a:pt x="12715" y="13870"/>
                </a:cubicBezTo>
                <a:cubicBezTo>
                  <a:pt x="18340" y="17723"/>
                  <a:pt x="26623" y="21383"/>
                  <a:pt x="33751" y="23117"/>
                </a:cubicBezTo>
                <a:cubicBezTo>
                  <a:pt x="40879" y="24851"/>
                  <a:pt x="48739" y="24735"/>
                  <a:pt x="55481" y="24273"/>
                </a:cubicBezTo>
                <a:cubicBezTo>
                  <a:pt x="62223" y="23811"/>
                  <a:pt x="68118" y="22498"/>
                  <a:pt x="74205" y="20343"/>
                </a:cubicBezTo>
                <a:cubicBezTo>
                  <a:pt x="80292" y="18188"/>
                  <a:pt x="89038" y="12844"/>
                  <a:pt x="92005" y="11344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727" name="Google Shape;727;p43"/>
          <p:cNvSpPr/>
          <p:nvPr/>
        </p:nvSpPr>
        <p:spPr>
          <a:xfrm>
            <a:off x="2135425" y="4473100"/>
            <a:ext cx="2132525" cy="396425"/>
          </a:xfrm>
          <a:custGeom>
            <a:rect b="b" l="l" r="r" t="t"/>
            <a:pathLst>
              <a:path extrusionOk="0" h="15857" w="85301">
                <a:moveTo>
                  <a:pt x="0" y="0"/>
                </a:moveTo>
                <a:cubicBezTo>
                  <a:pt x="1965" y="1503"/>
                  <a:pt x="6658" y="6594"/>
                  <a:pt x="11789" y="9016"/>
                </a:cubicBezTo>
                <a:cubicBezTo>
                  <a:pt x="16920" y="11438"/>
                  <a:pt x="24000" y="13418"/>
                  <a:pt x="30788" y="14530"/>
                </a:cubicBezTo>
                <a:cubicBezTo>
                  <a:pt x="37576" y="15642"/>
                  <a:pt x="45776" y="16148"/>
                  <a:pt x="52518" y="15686"/>
                </a:cubicBezTo>
                <a:cubicBezTo>
                  <a:pt x="59260" y="15224"/>
                  <a:pt x="65778" y="13600"/>
                  <a:pt x="71242" y="11756"/>
                </a:cubicBezTo>
                <a:cubicBezTo>
                  <a:pt x="76706" y="9912"/>
                  <a:pt x="82958" y="5813"/>
                  <a:pt x="85301" y="4624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cxnSp>
        <p:nvCxnSpPr>
          <p:cNvPr id="728" name="Google Shape;728;p43"/>
          <p:cNvCxnSpPr/>
          <p:nvPr/>
        </p:nvCxnSpPr>
        <p:spPr>
          <a:xfrm rot="10800000">
            <a:off x="7544850" y="4392150"/>
            <a:ext cx="5700" cy="4335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9" name="Google Shape;729;p43"/>
          <p:cNvSpPr txBox="1"/>
          <p:nvPr/>
        </p:nvSpPr>
        <p:spPr>
          <a:xfrm>
            <a:off x="7648800" y="4473150"/>
            <a:ext cx="5028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V</a:t>
            </a:r>
            <a:r>
              <a:rPr lang="en" sz="1100">
                <a:solidFill>
                  <a:srgbClr val="0000FF"/>
                </a:solidFill>
              </a:rPr>
              <a:t>g</a:t>
            </a:r>
            <a:endParaRPr sz="1100">
              <a:solidFill>
                <a:srgbClr val="0000FF"/>
              </a:solidFill>
            </a:endParaRPr>
          </a:p>
        </p:txBody>
      </p:sp>
      <p:cxnSp>
        <p:nvCxnSpPr>
          <p:cNvPr id="730" name="Google Shape;730;p43"/>
          <p:cNvCxnSpPr/>
          <p:nvPr/>
        </p:nvCxnSpPr>
        <p:spPr>
          <a:xfrm flipH="1" rot="10800000">
            <a:off x="3574450" y="3496550"/>
            <a:ext cx="780300" cy="161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1" name="Google Shape;731;p43"/>
          <p:cNvSpPr txBox="1"/>
          <p:nvPr/>
        </p:nvSpPr>
        <p:spPr>
          <a:xfrm>
            <a:off x="159325" y="1562125"/>
            <a:ext cx="55131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Conceptual Model: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Shortwave propagating through longwave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4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Application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737" name="Google Shape;737;p44"/>
          <p:cNvSpPr txBox="1"/>
          <p:nvPr/>
        </p:nvSpPr>
        <p:spPr>
          <a:xfrm>
            <a:off x="-873597" y="7445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38" name="Google Shape;738;p44"/>
          <p:cNvSpPr txBox="1"/>
          <p:nvPr/>
        </p:nvSpPr>
        <p:spPr>
          <a:xfrm>
            <a:off x="159325" y="1562125"/>
            <a:ext cx="55131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Conceptual Model: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Shortwave propagating through longwave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39" name="Google Shape;739;p44"/>
          <p:cNvSpPr/>
          <p:nvPr/>
        </p:nvSpPr>
        <p:spPr>
          <a:xfrm>
            <a:off x="1072050" y="1764152"/>
            <a:ext cx="7622775" cy="2506475"/>
          </a:xfrm>
          <a:custGeom>
            <a:rect b="b" l="l" r="r" t="t"/>
            <a:pathLst>
              <a:path extrusionOk="0" h="100259" w="304911">
                <a:moveTo>
                  <a:pt x="0" y="28605"/>
                </a:moveTo>
                <a:cubicBezTo>
                  <a:pt x="2928" y="33267"/>
                  <a:pt x="10518" y="47022"/>
                  <a:pt x="17569" y="56577"/>
                </a:cubicBezTo>
                <a:cubicBezTo>
                  <a:pt x="24620" y="66132"/>
                  <a:pt x="34984" y="79077"/>
                  <a:pt x="42304" y="85935"/>
                </a:cubicBezTo>
                <a:cubicBezTo>
                  <a:pt x="49624" y="92793"/>
                  <a:pt x="53670" y="95490"/>
                  <a:pt x="61491" y="97725"/>
                </a:cubicBezTo>
                <a:cubicBezTo>
                  <a:pt x="69312" y="99960"/>
                  <a:pt x="78713" y="101231"/>
                  <a:pt x="89231" y="99343"/>
                </a:cubicBezTo>
                <a:cubicBezTo>
                  <a:pt x="99749" y="97455"/>
                  <a:pt x="115007" y="94565"/>
                  <a:pt x="124600" y="86397"/>
                </a:cubicBezTo>
                <a:cubicBezTo>
                  <a:pt x="134194" y="78229"/>
                  <a:pt x="140936" y="59428"/>
                  <a:pt x="146792" y="50335"/>
                </a:cubicBezTo>
                <a:cubicBezTo>
                  <a:pt x="152648" y="41243"/>
                  <a:pt x="152841" y="37660"/>
                  <a:pt x="159737" y="31842"/>
                </a:cubicBezTo>
                <a:cubicBezTo>
                  <a:pt x="166634" y="26024"/>
                  <a:pt x="178423" y="20284"/>
                  <a:pt x="188171" y="15429"/>
                </a:cubicBezTo>
                <a:cubicBezTo>
                  <a:pt x="197919" y="10574"/>
                  <a:pt x="206626" y="5141"/>
                  <a:pt x="218223" y="2714"/>
                </a:cubicBezTo>
                <a:cubicBezTo>
                  <a:pt x="229820" y="287"/>
                  <a:pt x="246773" y="-946"/>
                  <a:pt x="257753" y="865"/>
                </a:cubicBezTo>
                <a:cubicBezTo>
                  <a:pt x="268734" y="2676"/>
                  <a:pt x="277133" y="9572"/>
                  <a:pt x="284106" y="13579"/>
                </a:cubicBezTo>
                <a:cubicBezTo>
                  <a:pt x="291080" y="17586"/>
                  <a:pt x="296127" y="21786"/>
                  <a:pt x="299594" y="24907"/>
                </a:cubicBezTo>
                <a:cubicBezTo>
                  <a:pt x="303062" y="28028"/>
                  <a:pt x="304025" y="31071"/>
                  <a:pt x="304911" y="3230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0" name="Google Shape;740;p44"/>
          <p:cNvSpPr/>
          <p:nvPr/>
        </p:nvSpPr>
        <p:spPr>
          <a:xfrm>
            <a:off x="1072050" y="2146941"/>
            <a:ext cx="7622775" cy="2494850"/>
          </a:xfrm>
          <a:custGeom>
            <a:rect b="b" l="l" r="r" t="t"/>
            <a:pathLst>
              <a:path extrusionOk="0" h="99794" w="304911">
                <a:moveTo>
                  <a:pt x="0" y="28533"/>
                </a:moveTo>
                <a:cubicBezTo>
                  <a:pt x="2928" y="33195"/>
                  <a:pt x="10518" y="46950"/>
                  <a:pt x="17569" y="56505"/>
                </a:cubicBezTo>
                <a:cubicBezTo>
                  <a:pt x="24620" y="66060"/>
                  <a:pt x="34984" y="79005"/>
                  <a:pt x="42304" y="85863"/>
                </a:cubicBezTo>
                <a:cubicBezTo>
                  <a:pt x="49624" y="92721"/>
                  <a:pt x="53670" y="95418"/>
                  <a:pt x="61491" y="97653"/>
                </a:cubicBezTo>
                <a:cubicBezTo>
                  <a:pt x="69312" y="99888"/>
                  <a:pt x="78713" y="100273"/>
                  <a:pt x="89231" y="99271"/>
                </a:cubicBezTo>
                <a:cubicBezTo>
                  <a:pt x="99749" y="98269"/>
                  <a:pt x="115469" y="98883"/>
                  <a:pt x="124600" y="91642"/>
                </a:cubicBezTo>
                <a:cubicBezTo>
                  <a:pt x="133731" y="84402"/>
                  <a:pt x="137622" y="65611"/>
                  <a:pt x="144018" y="55828"/>
                </a:cubicBezTo>
                <a:cubicBezTo>
                  <a:pt x="150414" y="46045"/>
                  <a:pt x="155962" y="40032"/>
                  <a:pt x="162974" y="32943"/>
                </a:cubicBezTo>
                <a:cubicBezTo>
                  <a:pt x="169986" y="25854"/>
                  <a:pt x="176882" y="18343"/>
                  <a:pt x="186090" y="13293"/>
                </a:cubicBezTo>
                <a:cubicBezTo>
                  <a:pt x="195298" y="8243"/>
                  <a:pt x="206279" y="4725"/>
                  <a:pt x="218223" y="2642"/>
                </a:cubicBezTo>
                <a:cubicBezTo>
                  <a:pt x="230167" y="559"/>
                  <a:pt x="246773" y="-1018"/>
                  <a:pt x="257753" y="793"/>
                </a:cubicBezTo>
                <a:cubicBezTo>
                  <a:pt x="268734" y="2604"/>
                  <a:pt x="277133" y="9500"/>
                  <a:pt x="284106" y="13507"/>
                </a:cubicBezTo>
                <a:cubicBezTo>
                  <a:pt x="291080" y="17514"/>
                  <a:pt x="296127" y="21714"/>
                  <a:pt x="299594" y="24835"/>
                </a:cubicBezTo>
                <a:cubicBezTo>
                  <a:pt x="303062" y="27956"/>
                  <a:pt x="304025" y="30999"/>
                  <a:pt x="304911" y="32232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1" name="Google Shape;741;p44"/>
          <p:cNvSpPr/>
          <p:nvPr/>
        </p:nvSpPr>
        <p:spPr>
          <a:xfrm>
            <a:off x="1072050" y="2526152"/>
            <a:ext cx="7622775" cy="2496650"/>
          </a:xfrm>
          <a:custGeom>
            <a:rect b="b" l="l" r="r" t="t"/>
            <a:pathLst>
              <a:path extrusionOk="0" h="99866" w="304911">
                <a:moveTo>
                  <a:pt x="0" y="28605"/>
                </a:moveTo>
                <a:cubicBezTo>
                  <a:pt x="2928" y="33267"/>
                  <a:pt x="10518" y="47022"/>
                  <a:pt x="17569" y="56577"/>
                </a:cubicBezTo>
                <a:cubicBezTo>
                  <a:pt x="24620" y="66132"/>
                  <a:pt x="34984" y="79077"/>
                  <a:pt x="42304" y="85935"/>
                </a:cubicBezTo>
                <a:cubicBezTo>
                  <a:pt x="49624" y="92793"/>
                  <a:pt x="53670" y="95490"/>
                  <a:pt x="61491" y="97725"/>
                </a:cubicBezTo>
                <a:cubicBezTo>
                  <a:pt x="69312" y="99960"/>
                  <a:pt x="78713" y="100345"/>
                  <a:pt x="89231" y="99343"/>
                </a:cubicBezTo>
                <a:cubicBezTo>
                  <a:pt x="99749" y="98341"/>
                  <a:pt x="114198" y="99876"/>
                  <a:pt x="124600" y="91714"/>
                </a:cubicBezTo>
                <a:cubicBezTo>
                  <a:pt x="135003" y="83552"/>
                  <a:pt x="145135" y="60458"/>
                  <a:pt x="151646" y="50369"/>
                </a:cubicBezTo>
                <a:cubicBezTo>
                  <a:pt x="158157" y="40280"/>
                  <a:pt x="157580" y="37005"/>
                  <a:pt x="163667" y="31182"/>
                </a:cubicBezTo>
                <a:cubicBezTo>
                  <a:pt x="169755" y="25359"/>
                  <a:pt x="179078" y="20174"/>
                  <a:pt x="188171" y="15429"/>
                </a:cubicBezTo>
                <a:cubicBezTo>
                  <a:pt x="197264" y="10684"/>
                  <a:pt x="206626" y="5141"/>
                  <a:pt x="218223" y="2714"/>
                </a:cubicBezTo>
                <a:cubicBezTo>
                  <a:pt x="229820" y="287"/>
                  <a:pt x="246773" y="-946"/>
                  <a:pt x="257753" y="865"/>
                </a:cubicBezTo>
                <a:cubicBezTo>
                  <a:pt x="268734" y="2676"/>
                  <a:pt x="277133" y="9572"/>
                  <a:pt x="284106" y="13579"/>
                </a:cubicBezTo>
                <a:cubicBezTo>
                  <a:pt x="291080" y="17586"/>
                  <a:pt x="296127" y="21786"/>
                  <a:pt x="299594" y="24907"/>
                </a:cubicBezTo>
                <a:cubicBezTo>
                  <a:pt x="303062" y="28028"/>
                  <a:pt x="304025" y="31071"/>
                  <a:pt x="304911" y="3230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2" name="Google Shape;742;p44"/>
          <p:cNvSpPr txBox="1"/>
          <p:nvPr/>
        </p:nvSpPr>
        <p:spPr>
          <a:xfrm>
            <a:off x="8656500" y="3278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43" name="Google Shape;743;p44"/>
          <p:cNvSpPr txBox="1"/>
          <p:nvPr/>
        </p:nvSpPr>
        <p:spPr>
          <a:xfrm>
            <a:off x="8580300" y="2897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- 1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44" name="Google Shape;744;p44"/>
          <p:cNvSpPr txBox="1"/>
          <p:nvPr/>
        </p:nvSpPr>
        <p:spPr>
          <a:xfrm>
            <a:off x="8580300" y="2516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- 2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45" name="Google Shape;745;p44"/>
          <p:cNvSpPr txBox="1"/>
          <p:nvPr/>
        </p:nvSpPr>
        <p:spPr>
          <a:xfrm>
            <a:off x="3545800" y="3003175"/>
            <a:ext cx="8265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r>
              <a:rPr b="1" lang="en" sz="1000">
                <a:solidFill>
                  <a:schemeClr val="dk1"/>
                </a:solidFill>
              </a:rPr>
              <a:t>max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46" name="Google Shape;746;p44"/>
          <p:cNvSpPr/>
          <p:nvPr/>
        </p:nvSpPr>
        <p:spPr>
          <a:xfrm>
            <a:off x="1725100" y="1745325"/>
            <a:ext cx="2935825" cy="1984675"/>
          </a:xfrm>
          <a:custGeom>
            <a:rect b="b" l="l" r="r" t="t"/>
            <a:pathLst>
              <a:path extrusionOk="0" h="79387" w="117433">
                <a:moveTo>
                  <a:pt x="0" y="25428"/>
                </a:moveTo>
                <a:cubicBezTo>
                  <a:pt x="1772" y="29165"/>
                  <a:pt x="4200" y="40840"/>
                  <a:pt x="10634" y="47852"/>
                </a:cubicBezTo>
                <a:cubicBezTo>
                  <a:pt x="17068" y="54864"/>
                  <a:pt x="29898" y="62261"/>
                  <a:pt x="38605" y="67501"/>
                </a:cubicBezTo>
                <a:cubicBezTo>
                  <a:pt x="47312" y="72741"/>
                  <a:pt x="53400" y="78521"/>
                  <a:pt x="62878" y="79291"/>
                </a:cubicBezTo>
                <a:cubicBezTo>
                  <a:pt x="72356" y="80062"/>
                  <a:pt x="87844" y="76054"/>
                  <a:pt x="95472" y="72124"/>
                </a:cubicBezTo>
                <a:cubicBezTo>
                  <a:pt x="103101" y="68194"/>
                  <a:pt x="105104" y="62069"/>
                  <a:pt x="108649" y="55712"/>
                </a:cubicBezTo>
                <a:cubicBezTo>
                  <a:pt x="112194" y="49355"/>
                  <a:pt x="115854" y="41264"/>
                  <a:pt x="116740" y="33982"/>
                </a:cubicBezTo>
                <a:cubicBezTo>
                  <a:pt x="117626" y="26700"/>
                  <a:pt x="113851" y="17685"/>
                  <a:pt x="113966" y="12021"/>
                </a:cubicBezTo>
                <a:cubicBezTo>
                  <a:pt x="114082" y="6357"/>
                  <a:pt x="116855" y="2004"/>
                  <a:pt x="117433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7" name="Google Shape;747;p44"/>
          <p:cNvSpPr txBox="1"/>
          <p:nvPr/>
        </p:nvSpPr>
        <p:spPr>
          <a:xfrm>
            <a:off x="4617900" y="1490375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- 3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48" name="Google Shape;748;p44"/>
          <p:cNvSpPr txBox="1"/>
          <p:nvPr/>
        </p:nvSpPr>
        <p:spPr>
          <a:xfrm>
            <a:off x="6574275" y="3364575"/>
            <a:ext cx="8265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r>
              <a:rPr b="1" lang="en" sz="1000">
                <a:solidFill>
                  <a:schemeClr val="dk1"/>
                </a:solidFill>
              </a:rPr>
              <a:t>min</a:t>
            </a:r>
            <a:endParaRPr b="1" sz="1000">
              <a:solidFill>
                <a:schemeClr val="dk1"/>
              </a:solidFill>
            </a:endParaRPr>
          </a:p>
        </p:txBody>
      </p:sp>
      <p:cxnSp>
        <p:nvCxnSpPr>
          <p:cNvPr id="749" name="Google Shape;749;p44"/>
          <p:cNvCxnSpPr/>
          <p:nvPr/>
        </p:nvCxnSpPr>
        <p:spPr>
          <a:xfrm rot="10800000">
            <a:off x="7544850" y="4392150"/>
            <a:ext cx="5700" cy="4335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0" name="Google Shape;750;p44"/>
          <p:cNvSpPr txBox="1"/>
          <p:nvPr/>
        </p:nvSpPr>
        <p:spPr>
          <a:xfrm>
            <a:off x="7648800" y="4473150"/>
            <a:ext cx="5028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V</a:t>
            </a:r>
            <a:r>
              <a:rPr lang="en" sz="1100">
                <a:solidFill>
                  <a:srgbClr val="0000FF"/>
                </a:solidFill>
              </a:rPr>
              <a:t>g</a:t>
            </a:r>
            <a:endParaRPr sz="1100">
              <a:solidFill>
                <a:srgbClr val="0000FF"/>
              </a:solidFill>
            </a:endParaRPr>
          </a:p>
        </p:txBody>
      </p:sp>
      <p:cxnSp>
        <p:nvCxnSpPr>
          <p:cNvPr id="751" name="Google Shape;751;p44"/>
          <p:cNvCxnSpPr/>
          <p:nvPr/>
        </p:nvCxnSpPr>
        <p:spPr>
          <a:xfrm flipH="1" rot="10800000">
            <a:off x="4048350" y="2526150"/>
            <a:ext cx="745500" cy="694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52" name="Google Shape;752;p44"/>
          <p:cNvSpPr/>
          <p:nvPr/>
        </p:nvSpPr>
        <p:spPr>
          <a:xfrm>
            <a:off x="3678475" y="3247925"/>
            <a:ext cx="837975" cy="768625"/>
          </a:xfrm>
          <a:custGeom>
            <a:rect b="b" l="l" r="r" t="t"/>
            <a:pathLst>
              <a:path extrusionOk="0" h="30745" w="33519">
                <a:moveTo>
                  <a:pt x="0" y="30745"/>
                </a:moveTo>
                <a:cubicBezTo>
                  <a:pt x="3468" y="28973"/>
                  <a:pt x="16220" y="23193"/>
                  <a:pt x="20805" y="20111"/>
                </a:cubicBezTo>
                <a:cubicBezTo>
                  <a:pt x="25390" y="17029"/>
                  <a:pt x="25390" y="15604"/>
                  <a:pt x="27509" y="12252"/>
                </a:cubicBezTo>
                <a:cubicBezTo>
                  <a:pt x="29628" y="8900"/>
                  <a:pt x="32517" y="2042"/>
                  <a:pt x="33519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753" name="Google Shape;753;p44"/>
          <p:cNvSpPr/>
          <p:nvPr/>
        </p:nvSpPr>
        <p:spPr>
          <a:xfrm>
            <a:off x="3950100" y="2993625"/>
            <a:ext cx="942000" cy="1340775"/>
          </a:xfrm>
          <a:custGeom>
            <a:rect b="b" l="l" r="r" t="t"/>
            <a:pathLst>
              <a:path extrusionOk="0" h="53631" w="37680">
                <a:moveTo>
                  <a:pt x="0" y="53631"/>
                </a:moveTo>
                <a:cubicBezTo>
                  <a:pt x="2967" y="50703"/>
                  <a:pt x="13678" y="41264"/>
                  <a:pt x="17800" y="36063"/>
                </a:cubicBezTo>
                <a:cubicBezTo>
                  <a:pt x="21923" y="30862"/>
                  <a:pt x="21422" y="28435"/>
                  <a:pt x="24735" y="22424"/>
                </a:cubicBezTo>
                <a:cubicBezTo>
                  <a:pt x="28048" y="16414"/>
                  <a:pt x="35523" y="3737"/>
                  <a:pt x="37680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754" name="Google Shape;754;p44"/>
          <p:cNvSpPr/>
          <p:nvPr/>
        </p:nvSpPr>
        <p:spPr>
          <a:xfrm>
            <a:off x="4360425" y="3398175"/>
            <a:ext cx="589475" cy="1011375"/>
          </a:xfrm>
          <a:custGeom>
            <a:rect b="b" l="l" r="r" t="t"/>
            <a:pathLst>
              <a:path extrusionOk="0" h="40455" w="23579">
                <a:moveTo>
                  <a:pt x="0" y="40455"/>
                </a:moveTo>
                <a:cubicBezTo>
                  <a:pt x="1888" y="37065"/>
                  <a:pt x="8399" y="25352"/>
                  <a:pt x="11327" y="20112"/>
                </a:cubicBezTo>
                <a:cubicBezTo>
                  <a:pt x="14255" y="14872"/>
                  <a:pt x="15526" y="12368"/>
                  <a:pt x="17568" y="9016"/>
                </a:cubicBezTo>
                <a:cubicBezTo>
                  <a:pt x="19610" y="5664"/>
                  <a:pt x="22577" y="1503"/>
                  <a:pt x="23579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5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Application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760" name="Google Shape;760;p45"/>
          <p:cNvSpPr txBox="1"/>
          <p:nvPr/>
        </p:nvSpPr>
        <p:spPr>
          <a:xfrm>
            <a:off x="-873597" y="7445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61" name="Google Shape;761;p45"/>
          <p:cNvSpPr/>
          <p:nvPr/>
        </p:nvSpPr>
        <p:spPr>
          <a:xfrm>
            <a:off x="1072050" y="1764150"/>
            <a:ext cx="7622775" cy="2277194"/>
          </a:xfrm>
          <a:custGeom>
            <a:rect b="b" l="l" r="r" t="t"/>
            <a:pathLst>
              <a:path extrusionOk="0" h="99866" w="304911">
                <a:moveTo>
                  <a:pt x="0" y="28605"/>
                </a:moveTo>
                <a:cubicBezTo>
                  <a:pt x="2928" y="33267"/>
                  <a:pt x="10518" y="47022"/>
                  <a:pt x="17569" y="56577"/>
                </a:cubicBezTo>
                <a:cubicBezTo>
                  <a:pt x="24620" y="66132"/>
                  <a:pt x="34984" y="79077"/>
                  <a:pt x="42304" y="85935"/>
                </a:cubicBezTo>
                <a:cubicBezTo>
                  <a:pt x="49624" y="92793"/>
                  <a:pt x="53670" y="95490"/>
                  <a:pt x="61491" y="97725"/>
                </a:cubicBezTo>
                <a:cubicBezTo>
                  <a:pt x="69312" y="99960"/>
                  <a:pt x="78713" y="100345"/>
                  <a:pt x="89231" y="99343"/>
                </a:cubicBezTo>
                <a:cubicBezTo>
                  <a:pt x="99749" y="98341"/>
                  <a:pt x="114660" y="98534"/>
                  <a:pt x="124600" y="91714"/>
                </a:cubicBezTo>
                <a:cubicBezTo>
                  <a:pt x="134540" y="84895"/>
                  <a:pt x="142130" y="68212"/>
                  <a:pt x="148872" y="58426"/>
                </a:cubicBezTo>
                <a:cubicBezTo>
                  <a:pt x="155614" y="48640"/>
                  <a:pt x="158504" y="40164"/>
                  <a:pt x="165054" y="32998"/>
                </a:cubicBezTo>
                <a:cubicBezTo>
                  <a:pt x="171604" y="25832"/>
                  <a:pt x="179310" y="20476"/>
                  <a:pt x="188171" y="15429"/>
                </a:cubicBezTo>
                <a:cubicBezTo>
                  <a:pt x="197033" y="10382"/>
                  <a:pt x="206626" y="5141"/>
                  <a:pt x="218223" y="2714"/>
                </a:cubicBezTo>
                <a:cubicBezTo>
                  <a:pt x="229820" y="287"/>
                  <a:pt x="246773" y="-946"/>
                  <a:pt x="257753" y="865"/>
                </a:cubicBezTo>
                <a:cubicBezTo>
                  <a:pt x="268734" y="2676"/>
                  <a:pt x="277133" y="9572"/>
                  <a:pt x="284106" y="13579"/>
                </a:cubicBezTo>
                <a:cubicBezTo>
                  <a:pt x="291080" y="17586"/>
                  <a:pt x="296127" y="21786"/>
                  <a:pt x="299594" y="24907"/>
                </a:cubicBezTo>
                <a:cubicBezTo>
                  <a:pt x="303062" y="28028"/>
                  <a:pt x="304025" y="31071"/>
                  <a:pt x="304911" y="3230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2" name="Google Shape;762;p45"/>
          <p:cNvSpPr/>
          <p:nvPr/>
        </p:nvSpPr>
        <p:spPr>
          <a:xfrm>
            <a:off x="1072050" y="2648750"/>
            <a:ext cx="7622775" cy="1824337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3" name="Google Shape;763;p45"/>
          <p:cNvSpPr/>
          <p:nvPr/>
        </p:nvSpPr>
        <p:spPr>
          <a:xfrm>
            <a:off x="1072050" y="3224800"/>
            <a:ext cx="7622775" cy="1589205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4" name="Google Shape;764;p45"/>
          <p:cNvSpPr txBox="1"/>
          <p:nvPr/>
        </p:nvSpPr>
        <p:spPr>
          <a:xfrm>
            <a:off x="8694825" y="370660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65" name="Google Shape;765;p45"/>
          <p:cNvSpPr txBox="1"/>
          <p:nvPr/>
        </p:nvSpPr>
        <p:spPr>
          <a:xfrm>
            <a:off x="8620775" y="31753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- 1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66" name="Google Shape;766;p45"/>
          <p:cNvSpPr txBox="1"/>
          <p:nvPr/>
        </p:nvSpPr>
        <p:spPr>
          <a:xfrm>
            <a:off x="8580300" y="2516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- 2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67" name="Google Shape;767;p45"/>
          <p:cNvSpPr/>
          <p:nvPr/>
        </p:nvSpPr>
        <p:spPr>
          <a:xfrm>
            <a:off x="1384125" y="1745325"/>
            <a:ext cx="3276800" cy="1768533"/>
          </a:xfrm>
          <a:custGeom>
            <a:rect b="b" l="l" r="r" t="t"/>
            <a:pathLst>
              <a:path extrusionOk="0" h="87497" w="131072">
                <a:moveTo>
                  <a:pt x="0" y="27278"/>
                </a:moveTo>
                <a:cubicBezTo>
                  <a:pt x="2196" y="31401"/>
                  <a:pt x="8707" y="44577"/>
                  <a:pt x="13176" y="52013"/>
                </a:cubicBezTo>
                <a:cubicBezTo>
                  <a:pt x="17645" y="59449"/>
                  <a:pt x="20728" y="66229"/>
                  <a:pt x="26815" y="71893"/>
                </a:cubicBezTo>
                <a:cubicBezTo>
                  <a:pt x="32903" y="77557"/>
                  <a:pt x="40647" y="83683"/>
                  <a:pt x="49701" y="85995"/>
                </a:cubicBezTo>
                <a:cubicBezTo>
                  <a:pt x="58755" y="88307"/>
                  <a:pt x="71470" y="87728"/>
                  <a:pt x="81140" y="85763"/>
                </a:cubicBezTo>
                <a:cubicBezTo>
                  <a:pt x="90811" y="83798"/>
                  <a:pt x="100750" y="81102"/>
                  <a:pt x="107724" y="74205"/>
                </a:cubicBezTo>
                <a:cubicBezTo>
                  <a:pt x="114698" y="67309"/>
                  <a:pt x="119746" y="53207"/>
                  <a:pt x="122982" y="44384"/>
                </a:cubicBezTo>
                <a:cubicBezTo>
                  <a:pt x="126219" y="35561"/>
                  <a:pt x="125795" y="28664"/>
                  <a:pt x="127143" y="21267"/>
                </a:cubicBezTo>
                <a:cubicBezTo>
                  <a:pt x="128491" y="13870"/>
                  <a:pt x="130417" y="3545"/>
                  <a:pt x="131072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8" name="Google Shape;768;p45"/>
          <p:cNvSpPr txBox="1"/>
          <p:nvPr/>
        </p:nvSpPr>
        <p:spPr>
          <a:xfrm>
            <a:off x="4617900" y="1490375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- 3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69" name="Google Shape;769;p45"/>
          <p:cNvSpPr txBox="1"/>
          <p:nvPr/>
        </p:nvSpPr>
        <p:spPr>
          <a:xfrm>
            <a:off x="159325" y="1562125"/>
            <a:ext cx="55131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Conceptual Model: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Shortwave Amplifying Longwave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70" name="Google Shape;770;p45"/>
          <p:cNvSpPr txBox="1"/>
          <p:nvPr/>
        </p:nvSpPr>
        <p:spPr>
          <a:xfrm>
            <a:off x="4617900" y="2805238"/>
            <a:ext cx="6645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0000"/>
                </a:solidFill>
              </a:rPr>
              <a:t>L</a:t>
            </a:r>
            <a:endParaRPr b="1" sz="2500">
              <a:solidFill>
                <a:srgbClr val="FF0000"/>
              </a:solidFill>
            </a:endParaRPr>
          </a:p>
        </p:txBody>
      </p:sp>
      <p:sp>
        <p:nvSpPr>
          <p:cNvPr id="771" name="Google Shape;771;p45"/>
          <p:cNvSpPr/>
          <p:nvPr/>
        </p:nvSpPr>
        <p:spPr>
          <a:xfrm>
            <a:off x="2597750" y="3190125"/>
            <a:ext cx="2045850" cy="509925"/>
          </a:xfrm>
          <a:custGeom>
            <a:rect b="b" l="l" r="r" t="t"/>
            <a:pathLst>
              <a:path extrusionOk="0" h="20397" w="81834">
                <a:moveTo>
                  <a:pt x="81834" y="0"/>
                </a:moveTo>
                <a:cubicBezTo>
                  <a:pt x="79985" y="1272"/>
                  <a:pt x="76864" y="4547"/>
                  <a:pt x="70738" y="7629"/>
                </a:cubicBezTo>
                <a:cubicBezTo>
                  <a:pt x="64612" y="10711"/>
                  <a:pt x="53554" y="16414"/>
                  <a:pt x="45078" y="18494"/>
                </a:cubicBezTo>
                <a:cubicBezTo>
                  <a:pt x="36602" y="20575"/>
                  <a:pt x="27394" y="20613"/>
                  <a:pt x="19881" y="20112"/>
                </a:cubicBezTo>
                <a:cubicBezTo>
                  <a:pt x="12368" y="19611"/>
                  <a:pt x="3314" y="16259"/>
                  <a:pt x="0" y="15488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2" name="Google Shape;772;p45"/>
          <p:cNvSpPr/>
          <p:nvPr/>
        </p:nvSpPr>
        <p:spPr>
          <a:xfrm>
            <a:off x="4944125" y="2528892"/>
            <a:ext cx="2889600" cy="615000"/>
          </a:xfrm>
          <a:custGeom>
            <a:rect b="b" l="l" r="r" t="t"/>
            <a:pathLst>
              <a:path extrusionOk="0" h="24600" w="115584">
                <a:moveTo>
                  <a:pt x="0" y="24600"/>
                </a:moveTo>
                <a:cubicBezTo>
                  <a:pt x="2543" y="23367"/>
                  <a:pt x="7706" y="20323"/>
                  <a:pt x="15257" y="17202"/>
                </a:cubicBezTo>
                <a:cubicBezTo>
                  <a:pt x="22809" y="14081"/>
                  <a:pt x="34059" y="8726"/>
                  <a:pt x="45309" y="5875"/>
                </a:cubicBezTo>
                <a:cubicBezTo>
                  <a:pt x="56559" y="3024"/>
                  <a:pt x="71046" y="481"/>
                  <a:pt x="82758" y="96"/>
                </a:cubicBezTo>
                <a:cubicBezTo>
                  <a:pt x="94471" y="-289"/>
                  <a:pt x="110113" y="2985"/>
                  <a:pt x="115584" y="3563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773" name="Google Shape;773;p45"/>
          <p:cNvCxnSpPr/>
          <p:nvPr/>
        </p:nvCxnSpPr>
        <p:spPr>
          <a:xfrm>
            <a:off x="3515350" y="3700050"/>
            <a:ext cx="17400" cy="3006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4" name="Google Shape;774;p45"/>
          <p:cNvCxnSpPr/>
          <p:nvPr/>
        </p:nvCxnSpPr>
        <p:spPr>
          <a:xfrm rot="10800000">
            <a:off x="6167600" y="2329075"/>
            <a:ext cx="91500" cy="28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5" name="Google Shape;775;p45"/>
          <p:cNvCxnSpPr/>
          <p:nvPr/>
        </p:nvCxnSpPr>
        <p:spPr>
          <a:xfrm rot="10800000">
            <a:off x="6729350" y="2224000"/>
            <a:ext cx="34800" cy="28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6" name="Google Shape;776;p45"/>
          <p:cNvCxnSpPr/>
          <p:nvPr/>
        </p:nvCxnSpPr>
        <p:spPr>
          <a:xfrm rot="10800000">
            <a:off x="5597150" y="2467600"/>
            <a:ext cx="100200" cy="273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7" name="Google Shape;777;p45"/>
          <p:cNvCxnSpPr/>
          <p:nvPr/>
        </p:nvCxnSpPr>
        <p:spPr>
          <a:xfrm>
            <a:off x="4073575" y="3573675"/>
            <a:ext cx="96000" cy="3273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78" name="Google Shape;778;p45"/>
          <p:cNvCxnSpPr/>
          <p:nvPr/>
        </p:nvCxnSpPr>
        <p:spPr>
          <a:xfrm flipH="1">
            <a:off x="2909725" y="3706600"/>
            <a:ext cx="64800" cy="367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6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Application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784" name="Google Shape;784;p46"/>
          <p:cNvSpPr txBox="1"/>
          <p:nvPr/>
        </p:nvSpPr>
        <p:spPr>
          <a:xfrm>
            <a:off x="-873597" y="7445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85" name="Google Shape;785;p46"/>
          <p:cNvSpPr/>
          <p:nvPr/>
        </p:nvSpPr>
        <p:spPr>
          <a:xfrm>
            <a:off x="1072050" y="1490375"/>
            <a:ext cx="7622775" cy="2890372"/>
          </a:xfrm>
          <a:custGeom>
            <a:rect b="b" l="l" r="r" t="t"/>
            <a:pathLst>
              <a:path extrusionOk="0" h="99866" w="304911">
                <a:moveTo>
                  <a:pt x="0" y="28605"/>
                </a:moveTo>
                <a:cubicBezTo>
                  <a:pt x="2928" y="33267"/>
                  <a:pt x="10518" y="47022"/>
                  <a:pt x="17569" y="56577"/>
                </a:cubicBezTo>
                <a:cubicBezTo>
                  <a:pt x="24620" y="66132"/>
                  <a:pt x="34984" y="79077"/>
                  <a:pt x="42304" y="85935"/>
                </a:cubicBezTo>
                <a:cubicBezTo>
                  <a:pt x="49624" y="92793"/>
                  <a:pt x="53670" y="95490"/>
                  <a:pt x="61491" y="97725"/>
                </a:cubicBezTo>
                <a:cubicBezTo>
                  <a:pt x="69312" y="99960"/>
                  <a:pt x="78713" y="100345"/>
                  <a:pt x="89231" y="99343"/>
                </a:cubicBezTo>
                <a:cubicBezTo>
                  <a:pt x="99749" y="98341"/>
                  <a:pt x="114660" y="98534"/>
                  <a:pt x="124600" y="91714"/>
                </a:cubicBezTo>
                <a:cubicBezTo>
                  <a:pt x="134540" y="84895"/>
                  <a:pt x="142130" y="68212"/>
                  <a:pt x="148872" y="58426"/>
                </a:cubicBezTo>
                <a:cubicBezTo>
                  <a:pt x="155614" y="48640"/>
                  <a:pt x="158504" y="40164"/>
                  <a:pt x="165054" y="32998"/>
                </a:cubicBezTo>
                <a:cubicBezTo>
                  <a:pt x="171604" y="25832"/>
                  <a:pt x="179310" y="20476"/>
                  <a:pt x="188171" y="15429"/>
                </a:cubicBezTo>
                <a:cubicBezTo>
                  <a:pt x="197033" y="10382"/>
                  <a:pt x="206626" y="5141"/>
                  <a:pt x="218223" y="2714"/>
                </a:cubicBezTo>
                <a:cubicBezTo>
                  <a:pt x="229820" y="287"/>
                  <a:pt x="246773" y="-946"/>
                  <a:pt x="257753" y="865"/>
                </a:cubicBezTo>
                <a:cubicBezTo>
                  <a:pt x="268734" y="2676"/>
                  <a:pt x="277133" y="9572"/>
                  <a:pt x="284106" y="13579"/>
                </a:cubicBezTo>
                <a:cubicBezTo>
                  <a:pt x="291080" y="17586"/>
                  <a:pt x="296127" y="21786"/>
                  <a:pt x="299594" y="24907"/>
                </a:cubicBezTo>
                <a:cubicBezTo>
                  <a:pt x="303062" y="28028"/>
                  <a:pt x="304025" y="31071"/>
                  <a:pt x="304911" y="3230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6" name="Google Shape;786;p46"/>
          <p:cNvSpPr/>
          <p:nvPr/>
        </p:nvSpPr>
        <p:spPr>
          <a:xfrm>
            <a:off x="1072050" y="2167674"/>
            <a:ext cx="7622775" cy="2474762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7" name="Google Shape;787;p46"/>
          <p:cNvSpPr/>
          <p:nvPr/>
        </p:nvSpPr>
        <p:spPr>
          <a:xfrm>
            <a:off x="1072050" y="2419524"/>
            <a:ext cx="7622775" cy="2603947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8" name="Google Shape;788;p46"/>
          <p:cNvSpPr txBox="1"/>
          <p:nvPr/>
        </p:nvSpPr>
        <p:spPr>
          <a:xfrm>
            <a:off x="8694825" y="370660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89" name="Google Shape;789;p46"/>
          <p:cNvSpPr txBox="1"/>
          <p:nvPr/>
        </p:nvSpPr>
        <p:spPr>
          <a:xfrm>
            <a:off x="8620775" y="31753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- 1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90" name="Google Shape;790;p46"/>
          <p:cNvSpPr txBox="1"/>
          <p:nvPr/>
        </p:nvSpPr>
        <p:spPr>
          <a:xfrm>
            <a:off x="8580300" y="2516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- 2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91" name="Google Shape;791;p46"/>
          <p:cNvSpPr/>
          <p:nvPr/>
        </p:nvSpPr>
        <p:spPr>
          <a:xfrm>
            <a:off x="1384125" y="1745325"/>
            <a:ext cx="3276800" cy="2474853"/>
          </a:xfrm>
          <a:custGeom>
            <a:rect b="b" l="l" r="r" t="t"/>
            <a:pathLst>
              <a:path extrusionOk="0" h="87497" w="131072">
                <a:moveTo>
                  <a:pt x="0" y="27278"/>
                </a:moveTo>
                <a:cubicBezTo>
                  <a:pt x="2196" y="31401"/>
                  <a:pt x="8707" y="44577"/>
                  <a:pt x="13176" y="52013"/>
                </a:cubicBezTo>
                <a:cubicBezTo>
                  <a:pt x="17645" y="59449"/>
                  <a:pt x="20728" y="66229"/>
                  <a:pt x="26815" y="71893"/>
                </a:cubicBezTo>
                <a:cubicBezTo>
                  <a:pt x="32903" y="77557"/>
                  <a:pt x="40647" y="83683"/>
                  <a:pt x="49701" y="85995"/>
                </a:cubicBezTo>
                <a:cubicBezTo>
                  <a:pt x="58755" y="88307"/>
                  <a:pt x="71470" y="87728"/>
                  <a:pt x="81140" y="85763"/>
                </a:cubicBezTo>
                <a:cubicBezTo>
                  <a:pt x="90811" y="83798"/>
                  <a:pt x="100750" y="81102"/>
                  <a:pt x="107724" y="74205"/>
                </a:cubicBezTo>
                <a:cubicBezTo>
                  <a:pt x="114698" y="67309"/>
                  <a:pt x="119746" y="53207"/>
                  <a:pt x="122982" y="44384"/>
                </a:cubicBezTo>
                <a:cubicBezTo>
                  <a:pt x="126219" y="35561"/>
                  <a:pt x="125795" y="28664"/>
                  <a:pt x="127143" y="21267"/>
                </a:cubicBezTo>
                <a:cubicBezTo>
                  <a:pt x="128491" y="13870"/>
                  <a:pt x="130417" y="3545"/>
                  <a:pt x="131072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2" name="Google Shape;792;p46"/>
          <p:cNvSpPr txBox="1"/>
          <p:nvPr/>
        </p:nvSpPr>
        <p:spPr>
          <a:xfrm>
            <a:off x="4617900" y="1490375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- 3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93" name="Google Shape;793;p46"/>
          <p:cNvSpPr txBox="1"/>
          <p:nvPr/>
        </p:nvSpPr>
        <p:spPr>
          <a:xfrm>
            <a:off x="159325" y="1562125"/>
            <a:ext cx="55131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Conceptual Model: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Shortwave Amplifying Longwave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94" name="Google Shape;794;p46"/>
          <p:cNvSpPr txBox="1"/>
          <p:nvPr/>
        </p:nvSpPr>
        <p:spPr>
          <a:xfrm>
            <a:off x="4617900" y="2805238"/>
            <a:ext cx="6645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0000"/>
                </a:solidFill>
              </a:rPr>
              <a:t>L</a:t>
            </a:r>
            <a:endParaRPr b="1" sz="2500">
              <a:solidFill>
                <a:srgbClr val="FF0000"/>
              </a:solidFill>
            </a:endParaRPr>
          </a:p>
        </p:txBody>
      </p:sp>
      <p:sp>
        <p:nvSpPr>
          <p:cNvPr id="795" name="Google Shape;795;p46"/>
          <p:cNvSpPr/>
          <p:nvPr/>
        </p:nvSpPr>
        <p:spPr>
          <a:xfrm>
            <a:off x="2597750" y="3190125"/>
            <a:ext cx="2045850" cy="1277209"/>
          </a:xfrm>
          <a:custGeom>
            <a:rect b="b" l="l" r="r" t="t"/>
            <a:pathLst>
              <a:path extrusionOk="0" h="20397" w="81834">
                <a:moveTo>
                  <a:pt x="81834" y="0"/>
                </a:moveTo>
                <a:cubicBezTo>
                  <a:pt x="79985" y="1272"/>
                  <a:pt x="76864" y="4547"/>
                  <a:pt x="70738" y="7629"/>
                </a:cubicBezTo>
                <a:cubicBezTo>
                  <a:pt x="64612" y="10711"/>
                  <a:pt x="53554" y="16414"/>
                  <a:pt x="45078" y="18494"/>
                </a:cubicBezTo>
                <a:cubicBezTo>
                  <a:pt x="36602" y="20575"/>
                  <a:pt x="27394" y="20613"/>
                  <a:pt x="19881" y="20112"/>
                </a:cubicBezTo>
                <a:cubicBezTo>
                  <a:pt x="12368" y="19611"/>
                  <a:pt x="3314" y="16259"/>
                  <a:pt x="0" y="15488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6" name="Google Shape;796;p46"/>
          <p:cNvSpPr/>
          <p:nvPr/>
        </p:nvSpPr>
        <p:spPr>
          <a:xfrm>
            <a:off x="4892100" y="2078660"/>
            <a:ext cx="2941625" cy="891875"/>
          </a:xfrm>
          <a:custGeom>
            <a:rect b="b" l="l" r="r" t="t"/>
            <a:pathLst>
              <a:path extrusionOk="0" h="35675" w="117665">
                <a:moveTo>
                  <a:pt x="0" y="35675"/>
                </a:moveTo>
                <a:cubicBezTo>
                  <a:pt x="2235" y="33672"/>
                  <a:pt x="5895" y="28740"/>
                  <a:pt x="13408" y="23654"/>
                </a:cubicBezTo>
                <a:cubicBezTo>
                  <a:pt x="20921" y="18568"/>
                  <a:pt x="33173" y="9101"/>
                  <a:pt x="45078" y="5160"/>
                </a:cubicBezTo>
                <a:cubicBezTo>
                  <a:pt x="56983" y="1220"/>
                  <a:pt x="72741" y="-135"/>
                  <a:pt x="84839" y="11"/>
                </a:cubicBezTo>
                <a:cubicBezTo>
                  <a:pt x="96937" y="158"/>
                  <a:pt x="112194" y="5034"/>
                  <a:pt x="117665" y="6039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797" name="Google Shape;797;p46"/>
          <p:cNvCxnSpPr/>
          <p:nvPr/>
        </p:nvCxnSpPr>
        <p:spPr>
          <a:xfrm>
            <a:off x="3821625" y="4341900"/>
            <a:ext cx="117000" cy="3276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8" name="Google Shape;798;p46"/>
          <p:cNvCxnSpPr/>
          <p:nvPr/>
        </p:nvCxnSpPr>
        <p:spPr>
          <a:xfrm rot="10800000">
            <a:off x="6004075" y="1878763"/>
            <a:ext cx="91500" cy="28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9" name="Google Shape;799;p46"/>
          <p:cNvCxnSpPr/>
          <p:nvPr/>
        </p:nvCxnSpPr>
        <p:spPr>
          <a:xfrm rot="10800000">
            <a:off x="6769800" y="1764150"/>
            <a:ext cx="34800" cy="28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0" name="Google Shape;800;p46"/>
          <p:cNvCxnSpPr/>
          <p:nvPr/>
        </p:nvCxnSpPr>
        <p:spPr>
          <a:xfrm rot="10800000">
            <a:off x="5282400" y="2174288"/>
            <a:ext cx="100200" cy="273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1" name="Google Shape;801;p46"/>
          <p:cNvCxnSpPr/>
          <p:nvPr/>
        </p:nvCxnSpPr>
        <p:spPr>
          <a:xfrm>
            <a:off x="4256400" y="3861500"/>
            <a:ext cx="315600" cy="179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2" name="Google Shape;802;p46"/>
          <p:cNvCxnSpPr/>
          <p:nvPr/>
        </p:nvCxnSpPr>
        <p:spPr>
          <a:xfrm flipH="1">
            <a:off x="2909725" y="4544800"/>
            <a:ext cx="64800" cy="367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3" name="Google Shape;803;p46"/>
          <p:cNvSpPr txBox="1"/>
          <p:nvPr/>
        </p:nvSpPr>
        <p:spPr>
          <a:xfrm>
            <a:off x="2615325" y="3120775"/>
            <a:ext cx="14562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A86E8"/>
                </a:solidFill>
              </a:rPr>
              <a:t>Height falls aloft in cold advection regime</a:t>
            </a:r>
            <a:endParaRPr sz="1300">
              <a:solidFill>
                <a:srgbClr val="4A86E8"/>
              </a:solidFill>
            </a:endParaRPr>
          </a:p>
        </p:txBody>
      </p:sp>
      <p:sp>
        <p:nvSpPr>
          <p:cNvPr id="804" name="Google Shape;804;p46"/>
          <p:cNvSpPr txBox="1"/>
          <p:nvPr/>
        </p:nvSpPr>
        <p:spPr>
          <a:xfrm>
            <a:off x="6289952" y="2970525"/>
            <a:ext cx="15438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6666"/>
                </a:solidFill>
              </a:rPr>
              <a:t>Height rises aloft in cold advection regime</a:t>
            </a:r>
            <a:endParaRPr sz="1300">
              <a:solidFill>
                <a:srgbClr val="E06666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7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810" name="Google Shape;81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25" y="689800"/>
            <a:ext cx="5868100" cy="44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47"/>
          <p:cNvSpPr/>
          <p:nvPr/>
        </p:nvSpPr>
        <p:spPr>
          <a:xfrm>
            <a:off x="1414475" y="26042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47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Focus on the shortwave trough in New Mexico.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is the vorticity maximum at?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will the 500 mb winds advect this vort. max?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48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818" name="Google Shape;81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25" y="689800"/>
            <a:ext cx="5868100" cy="44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48"/>
          <p:cNvSpPr/>
          <p:nvPr/>
        </p:nvSpPr>
        <p:spPr>
          <a:xfrm>
            <a:off x="1414475" y="26042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48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Focus on the shortwave trough in New Mexico.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is the vorticity maximum at?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will the 500 mb winds advect this vort. max?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21" name="Google Shape;821;p48"/>
          <p:cNvSpPr/>
          <p:nvPr/>
        </p:nvSpPr>
        <p:spPr>
          <a:xfrm>
            <a:off x="1934600" y="3577325"/>
            <a:ext cx="918875" cy="254300"/>
          </a:xfrm>
          <a:custGeom>
            <a:rect b="b" l="l" r="r" t="t"/>
            <a:pathLst>
              <a:path extrusionOk="0" h="10172" w="36755">
                <a:moveTo>
                  <a:pt x="0" y="10172"/>
                </a:moveTo>
                <a:cubicBezTo>
                  <a:pt x="2890" y="9825"/>
                  <a:pt x="12675" y="8900"/>
                  <a:pt x="17337" y="8091"/>
                </a:cubicBezTo>
                <a:cubicBezTo>
                  <a:pt x="21999" y="7282"/>
                  <a:pt x="24735" y="6666"/>
                  <a:pt x="27971" y="5317"/>
                </a:cubicBezTo>
                <a:cubicBezTo>
                  <a:pt x="31207" y="3969"/>
                  <a:pt x="35291" y="886"/>
                  <a:pt x="36755" y="0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22" name="Google Shape;822;p48"/>
          <p:cNvSpPr txBox="1"/>
          <p:nvPr/>
        </p:nvSpPr>
        <p:spPr>
          <a:xfrm>
            <a:off x="2164700" y="299942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49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828" name="Google Shape;82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25" y="689800"/>
            <a:ext cx="5868100" cy="44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49"/>
          <p:cNvSpPr/>
          <p:nvPr/>
        </p:nvSpPr>
        <p:spPr>
          <a:xfrm>
            <a:off x="1414475" y="26042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49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about this shortwave over the northern Great Basin?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is the vorticity maximum?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will the geostropshic winds advect the vorticity?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31" name="Google Shape;831;p49"/>
          <p:cNvSpPr/>
          <p:nvPr/>
        </p:nvSpPr>
        <p:spPr>
          <a:xfrm>
            <a:off x="1934600" y="3577325"/>
            <a:ext cx="918875" cy="254300"/>
          </a:xfrm>
          <a:custGeom>
            <a:rect b="b" l="l" r="r" t="t"/>
            <a:pathLst>
              <a:path extrusionOk="0" h="10172" w="36755">
                <a:moveTo>
                  <a:pt x="0" y="10172"/>
                </a:moveTo>
                <a:cubicBezTo>
                  <a:pt x="2890" y="9825"/>
                  <a:pt x="12675" y="8900"/>
                  <a:pt x="17337" y="8091"/>
                </a:cubicBezTo>
                <a:cubicBezTo>
                  <a:pt x="21999" y="7282"/>
                  <a:pt x="24735" y="6666"/>
                  <a:pt x="27971" y="5317"/>
                </a:cubicBezTo>
                <a:cubicBezTo>
                  <a:pt x="31207" y="3969"/>
                  <a:pt x="35291" y="886"/>
                  <a:pt x="36755" y="0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32" name="Google Shape;832;p49"/>
          <p:cNvSpPr txBox="1"/>
          <p:nvPr/>
        </p:nvSpPr>
        <p:spPr>
          <a:xfrm>
            <a:off x="2164700" y="299942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833" name="Google Shape;833;p49"/>
          <p:cNvSpPr/>
          <p:nvPr/>
        </p:nvSpPr>
        <p:spPr>
          <a:xfrm>
            <a:off x="576275" y="12326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0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839" name="Google Shape;8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25" y="689800"/>
            <a:ext cx="5868100" cy="44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50"/>
          <p:cNvSpPr/>
          <p:nvPr/>
        </p:nvSpPr>
        <p:spPr>
          <a:xfrm>
            <a:off x="1414475" y="26042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50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about this shortwave over the northern Great Basin?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is the vorticity maximum?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will the geostropshic winds advect the vorticity?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42" name="Google Shape;842;p50"/>
          <p:cNvSpPr/>
          <p:nvPr/>
        </p:nvSpPr>
        <p:spPr>
          <a:xfrm>
            <a:off x="1934600" y="3577325"/>
            <a:ext cx="918875" cy="254300"/>
          </a:xfrm>
          <a:custGeom>
            <a:rect b="b" l="l" r="r" t="t"/>
            <a:pathLst>
              <a:path extrusionOk="0" h="10172" w="36755">
                <a:moveTo>
                  <a:pt x="0" y="10172"/>
                </a:moveTo>
                <a:cubicBezTo>
                  <a:pt x="2890" y="9825"/>
                  <a:pt x="12675" y="8900"/>
                  <a:pt x="17337" y="8091"/>
                </a:cubicBezTo>
                <a:cubicBezTo>
                  <a:pt x="21999" y="7282"/>
                  <a:pt x="24735" y="6666"/>
                  <a:pt x="27971" y="5317"/>
                </a:cubicBezTo>
                <a:cubicBezTo>
                  <a:pt x="31207" y="3969"/>
                  <a:pt x="35291" y="886"/>
                  <a:pt x="36755" y="0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43" name="Google Shape;843;p50"/>
          <p:cNvSpPr txBox="1"/>
          <p:nvPr/>
        </p:nvSpPr>
        <p:spPr>
          <a:xfrm>
            <a:off x="2164700" y="299942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844" name="Google Shape;844;p50"/>
          <p:cNvSpPr/>
          <p:nvPr/>
        </p:nvSpPr>
        <p:spPr>
          <a:xfrm>
            <a:off x="576275" y="12326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50"/>
          <p:cNvSpPr txBox="1"/>
          <p:nvPr/>
        </p:nvSpPr>
        <p:spPr>
          <a:xfrm>
            <a:off x="1612050" y="178792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846" name="Google Shape;846;p50"/>
          <p:cNvSpPr/>
          <p:nvPr/>
        </p:nvSpPr>
        <p:spPr>
          <a:xfrm>
            <a:off x="1315457" y="1808900"/>
            <a:ext cx="139450" cy="762850"/>
          </a:xfrm>
          <a:custGeom>
            <a:rect b="b" l="l" r="r" t="t"/>
            <a:pathLst>
              <a:path extrusionOk="0" h="30514" w="5578">
                <a:moveTo>
                  <a:pt x="3036" y="0"/>
                </a:moveTo>
                <a:cubicBezTo>
                  <a:pt x="2530" y="1883"/>
                  <a:pt x="45" y="7642"/>
                  <a:pt x="1" y="11297"/>
                </a:cubicBezTo>
                <a:cubicBezTo>
                  <a:pt x="-42" y="14952"/>
                  <a:pt x="1846" y="18728"/>
                  <a:pt x="2775" y="21931"/>
                </a:cubicBezTo>
                <a:cubicBezTo>
                  <a:pt x="3705" y="25134"/>
                  <a:pt x="5111" y="29084"/>
                  <a:pt x="5578" y="30514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25" y="676225"/>
            <a:ext cx="5868108" cy="44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51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853" name="Google Shape;853;p51"/>
          <p:cNvSpPr/>
          <p:nvPr/>
        </p:nvSpPr>
        <p:spPr>
          <a:xfrm>
            <a:off x="2176475" y="22232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51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Did this meet your expectations?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55" name="Google Shape;855;p51"/>
          <p:cNvSpPr txBox="1"/>
          <p:nvPr/>
        </p:nvSpPr>
        <p:spPr>
          <a:xfrm>
            <a:off x="2955375" y="271517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856" name="Google Shape;856;p51"/>
          <p:cNvSpPr/>
          <p:nvPr/>
        </p:nvSpPr>
        <p:spPr>
          <a:xfrm>
            <a:off x="881075" y="16898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7" name="Google Shape;857;p51"/>
          <p:cNvSpPr txBox="1"/>
          <p:nvPr/>
        </p:nvSpPr>
        <p:spPr>
          <a:xfrm>
            <a:off x="1673675" y="237740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4940575" y="3364401"/>
            <a:ext cx="1773300" cy="583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888" l="-4919" r="-490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Some Background Concepts</a:t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5835550" y="4392200"/>
            <a:ext cx="3236400" cy="3180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6829600" y="4363300"/>
            <a:ext cx="11502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 = 0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3131675" y="1028726"/>
            <a:ext cx="1773300" cy="583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888" l="-4919" r="-490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2" name="Google Shape;82;p16"/>
          <p:cNvSpPr txBox="1"/>
          <p:nvPr/>
        </p:nvSpPr>
        <p:spPr>
          <a:xfrm>
            <a:off x="6693050" y="1348775"/>
            <a:ext cx="12057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 = 0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83" name="Google Shape;83;p16"/>
          <p:cNvCxnSpPr/>
          <p:nvPr/>
        </p:nvCxnSpPr>
        <p:spPr>
          <a:xfrm>
            <a:off x="5772000" y="1727975"/>
            <a:ext cx="3236400" cy="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4" name="Google Shape;84;p16"/>
          <p:cNvSpPr txBox="1"/>
          <p:nvPr/>
        </p:nvSpPr>
        <p:spPr>
          <a:xfrm>
            <a:off x="5854850" y="2720375"/>
            <a:ext cx="12057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</a:t>
            </a:r>
            <a:r>
              <a:rPr lang="en" sz="1800">
                <a:solidFill>
                  <a:schemeClr val="dk2"/>
                </a:solidFill>
              </a:rPr>
              <a:t> &lt; 0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85" name="Google Shape;85;p16"/>
          <p:cNvCxnSpPr/>
          <p:nvPr/>
        </p:nvCxnSpPr>
        <p:spPr>
          <a:xfrm flipH="1" rot="10800000">
            <a:off x="7083875" y="2670125"/>
            <a:ext cx="5700" cy="491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" name="Google Shape;86;p16"/>
          <p:cNvCxnSpPr/>
          <p:nvPr/>
        </p:nvCxnSpPr>
        <p:spPr>
          <a:xfrm rot="10800000">
            <a:off x="7083875" y="2334725"/>
            <a:ext cx="0" cy="29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7" name="Google Shape;87;p16"/>
          <p:cNvCxnSpPr/>
          <p:nvPr/>
        </p:nvCxnSpPr>
        <p:spPr>
          <a:xfrm rot="10800000">
            <a:off x="7083875" y="2069000"/>
            <a:ext cx="0" cy="2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" name="Google Shape;88;p16"/>
          <p:cNvCxnSpPr/>
          <p:nvPr/>
        </p:nvCxnSpPr>
        <p:spPr>
          <a:xfrm flipH="1" rot="10800000">
            <a:off x="7083875" y="1845125"/>
            <a:ext cx="5700" cy="17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" name="Google Shape;89;p16"/>
          <p:cNvCxnSpPr/>
          <p:nvPr/>
        </p:nvCxnSpPr>
        <p:spPr>
          <a:xfrm flipH="1" rot="10800000">
            <a:off x="7246900" y="18032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" name="Google Shape;90;p16"/>
          <p:cNvCxnSpPr/>
          <p:nvPr/>
        </p:nvCxnSpPr>
        <p:spPr>
          <a:xfrm flipH="1" rot="10800000">
            <a:off x="7704100" y="18032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" name="Google Shape;91;p16"/>
          <p:cNvCxnSpPr/>
          <p:nvPr/>
        </p:nvCxnSpPr>
        <p:spPr>
          <a:xfrm flipH="1" rot="10800000">
            <a:off x="8161300" y="18032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6"/>
          <p:cNvCxnSpPr/>
          <p:nvPr/>
        </p:nvCxnSpPr>
        <p:spPr>
          <a:xfrm flipH="1" rot="10800000">
            <a:off x="5722900" y="43178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" name="Google Shape;93;p16"/>
          <p:cNvCxnSpPr/>
          <p:nvPr/>
        </p:nvCxnSpPr>
        <p:spPr>
          <a:xfrm flipH="1" rot="10800000">
            <a:off x="6180100" y="43178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4" name="Google Shape;94;p16"/>
          <p:cNvCxnSpPr/>
          <p:nvPr/>
        </p:nvCxnSpPr>
        <p:spPr>
          <a:xfrm flipH="1" rot="10800000">
            <a:off x="6637300" y="43178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5" name="Google Shape;95;p16"/>
          <p:cNvCxnSpPr/>
          <p:nvPr/>
        </p:nvCxnSpPr>
        <p:spPr>
          <a:xfrm flipH="1">
            <a:off x="8161300" y="43178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6" name="Google Shape;96;p16"/>
          <p:cNvCxnSpPr/>
          <p:nvPr/>
        </p:nvCxnSpPr>
        <p:spPr>
          <a:xfrm flipH="1">
            <a:off x="7704100" y="43178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7" name="Google Shape;97;p16"/>
          <p:cNvCxnSpPr/>
          <p:nvPr/>
        </p:nvCxnSpPr>
        <p:spPr>
          <a:xfrm flipH="1">
            <a:off x="7246900" y="43178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" name="Google Shape;98;p16"/>
          <p:cNvCxnSpPr/>
          <p:nvPr/>
        </p:nvCxnSpPr>
        <p:spPr>
          <a:xfrm flipH="1">
            <a:off x="6592575" y="18032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9" name="Google Shape;99;p16"/>
          <p:cNvCxnSpPr/>
          <p:nvPr/>
        </p:nvCxnSpPr>
        <p:spPr>
          <a:xfrm flipH="1">
            <a:off x="6135375" y="18032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0" name="Google Shape;100;p16"/>
          <p:cNvCxnSpPr/>
          <p:nvPr/>
        </p:nvCxnSpPr>
        <p:spPr>
          <a:xfrm flipH="1">
            <a:off x="5678175" y="18032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1" name="Google Shape;101;p16"/>
          <p:cNvCxnSpPr/>
          <p:nvPr/>
        </p:nvCxnSpPr>
        <p:spPr>
          <a:xfrm rot="10800000">
            <a:off x="7083875" y="3172925"/>
            <a:ext cx="0" cy="29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2" name="Google Shape;102;p16"/>
          <p:cNvCxnSpPr/>
          <p:nvPr/>
        </p:nvCxnSpPr>
        <p:spPr>
          <a:xfrm rot="10800000">
            <a:off x="7083875" y="3516800"/>
            <a:ext cx="0" cy="2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" name="Google Shape;103;p16"/>
          <p:cNvCxnSpPr/>
          <p:nvPr/>
        </p:nvCxnSpPr>
        <p:spPr>
          <a:xfrm flipH="1" rot="10800000">
            <a:off x="7083875" y="4131125"/>
            <a:ext cx="5700" cy="17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" name="Google Shape;104;p16"/>
          <p:cNvCxnSpPr/>
          <p:nvPr/>
        </p:nvCxnSpPr>
        <p:spPr>
          <a:xfrm rot="10800000">
            <a:off x="7083875" y="3821600"/>
            <a:ext cx="0" cy="2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5" name="Google Shape;105;p16"/>
          <p:cNvSpPr txBox="1"/>
          <p:nvPr/>
        </p:nvSpPr>
        <p:spPr>
          <a:xfrm>
            <a:off x="7361275" y="2657375"/>
            <a:ext cx="15894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L</a:t>
            </a:r>
            <a:r>
              <a:rPr lang="en" sz="1000">
                <a:solidFill>
                  <a:schemeClr val="dk2"/>
                </a:solidFill>
              </a:rPr>
              <a:t>evel of </a:t>
            </a:r>
            <a:r>
              <a:rPr b="1" lang="en" sz="1000">
                <a:solidFill>
                  <a:schemeClr val="dk2"/>
                </a:solidFill>
              </a:rPr>
              <a:t>N</a:t>
            </a:r>
            <a:r>
              <a:rPr lang="en" sz="1000">
                <a:solidFill>
                  <a:schemeClr val="dk2"/>
                </a:solidFill>
              </a:rPr>
              <a:t>on-</a:t>
            </a:r>
            <a:r>
              <a:rPr b="1" lang="en" sz="1000">
                <a:solidFill>
                  <a:schemeClr val="dk2"/>
                </a:solidFill>
              </a:rPr>
              <a:t>D</a:t>
            </a:r>
            <a:r>
              <a:rPr lang="en" sz="1000">
                <a:solidFill>
                  <a:schemeClr val="dk2"/>
                </a:solidFill>
              </a:rPr>
              <a:t>ivergence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7246900" y="3969525"/>
            <a:ext cx="15894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Convergence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7198075" y="1881775"/>
            <a:ext cx="15894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Divergence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4788175" y="2069001"/>
            <a:ext cx="1773300" cy="583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888" l="-4919" r="-490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09" name="Google Shape;109;p16"/>
          <p:cNvSpPr/>
          <p:nvPr/>
        </p:nvSpPr>
        <p:spPr>
          <a:xfrm>
            <a:off x="4760625" y="1976500"/>
            <a:ext cx="988200" cy="80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/>
          <p:nvPr/>
        </p:nvSpPr>
        <p:spPr>
          <a:xfrm>
            <a:off x="6086200" y="2222050"/>
            <a:ext cx="252000" cy="31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/>
          <p:nvPr/>
        </p:nvSpPr>
        <p:spPr>
          <a:xfrm>
            <a:off x="4913025" y="3271900"/>
            <a:ext cx="988200" cy="80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6"/>
          <p:cNvSpPr txBox="1"/>
          <p:nvPr/>
        </p:nvSpPr>
        <p:spPr>
          <a:xfrm>
            <a:off x="6221050" y="3412525"/>
            <a:ext cx="5511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&lt;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235525" y="876325"/>
            <a:ext cx="52071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Mass Continuity</a:t>
            </a:r>
            <a:r>
              <a:rPr b="1" lang="en" sz="1800">
                <a:solidFill>
                  <a:schemeClr val="dk2"/>
                </a:solidFill>
              </a:rPr>
              <a:t>: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We’re going to assume: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On synoptic scales, the troposphere is incompressible.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Hydrostatic approximation applies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Vertical velocity is zero at the surface and at the tropopause.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b="1" lang="en" sz="1800">
                <a:solidFill>
                  <a:schemeClr val="dk2"/>
                </a:solidFill>
              </a:rPr>
              <a:t>Because of mass continuity, any vertical motion is associated with horizontal convergence and divergence 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6256300" y="3466700"/>
            <a:ext cx="252000" cy="3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6064600" y="2150325"/>
            <a:ext cx="5511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&gt;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116" name="Google Shape;116;p16"/>
          <p:cNvCxnSpPr/>
          <p:nvPr/>
        </p:nvCxnSpPr>
        <p:spPr>
          <a:xfrm flipH="1" rot="10800000">
            <a:off x="6597350" y="2951875"/>
            <a:ext cx="2467500" cy="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6"/>
          <p:cNvCxnSpPr/>
          <p:nvPr/>
        </p:nvCxnSpPr>
        <p:spPr>
          <a:xfrm flipH="1" rot="10800000">
            <a:off x="5542275" y="2401950"/>
            <a:ext cx="135900" cy="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16"/>
          <p:cNvCxnSpPr/>
          <p:nvPr/>
        </p:nvCxnSpPr>
        <p:spPr>
          <a:xfrm flipH="1" rot="10800000">
            <a:off x="5694675" y="3697350"/>
            <a:ext cx="135900" cy="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" name="Google Shape;119;p16"/>
          <p:cNvSpPr txBox="1"/>
          <p:nvPr/>
        </p:nvSpPr>
        <p:spPr>
          <a:xfrm>
            <a:off x="6278500" y="3448250"/>
            <a:ext cx="5511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&lt;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6325"/>
            <a:ext cx="5676252" cy="4257176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52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864" name="Google Shape;864;p52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about this case?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do you think this trough will go in the next 12 hours?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(Choose A, B, C, or D)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65" name="Google Shape;865;p52"/>
          <p:cNvSpPr txBox="1"/>
          <p:nvPr/>
        </p:nvSpPr>
        <p:spPr>
          <a:xfrm>
            <a:off x="1347675" y="257175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866" name="Google Shape;866;p52"/>
          <p:cNvSpPr txBox="1"/>
          <p:nvPr/>
        </p:nvSpPr>
        <p:spPr>
          <a:xfrm>
            <a:off x="1711975" y="357497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</a:rPr>
              <a:t>D</a:t>
            </a:r>
            <a:endParaRPr b="1" sz="2700">
              <a:solidFill>
                <a:srgbClr val="FF0000"/>
              </a:solidFill>
            </a:endParaRPr>
          </a:p>
        </p:txBody>
      </p:sp>
      <p:sp>
        <p:nvSpPr>
          <p:cNvPr id="867" name="Google Shape;867;p52"/>
          <p:cNvSpPr txBox="1"/>
          <p:nvPr/>
        </p:nvSpPr>
        <p:spPr>
          <a:xfrm>
            <a:off x="2251575" y="332060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</a:rPr>
              <a:t>C</a:t>
            </a:r>
            <a:endParaRPr b="1" sz="2700">
              <a:solidFill>
                <a:srgbClr val="FF0000"/>
              </a:solidFill>
            </a:endParaRPr>
          </a:p>
        </p:txBody>
      </p:sp>
      <p:sp>
        <p:nvSpPr>
          <p:cNvPr id="868" name="Google Shape;868;p52"/>
          <p:cNvSpPr txBox="1"/>
          <p:nvPr/>
        </p:nvSpPr>
        <p:spPr>
          <a:xfrm>
            <a:off x="2309350" y="257175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</a:rPr>
              <a:t>B</a:t>
            </a:r>
            <a:endParaRPr b="1" sz="2700">
              <a:solidFill>
                <a:srgbClr val="FF0000"/>
              </a:solidFill>
            </a:endParaRPr>
          </a:p>
        </p:txBody>
      </p:sp>
      <p:sp>
        <p:nvSpPr>
          <p:cNvPr id="869" name="Google Shape;869;p52"/>
          <p:cNvSpPr txBox="1"/>
          <p:nvPr/>
        </p:nvSpPr>
        <p:spPr>
          <a:xfrm>
            <a:off x="2161250" y="189165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</a:rPr>
              <a:t>A</a:t>
            </a:r>
            <a:endParaRPr b="1" sz="27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53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875" name="Google Shape;87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4800" y="1481150"/>
            <a:ext cx="4841200" cy="3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9650" y="1481150"/>
            <a:ext cx="4841200" cy="36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53"/>
          <p:cNvSpPr txBox="1"/>
          <p:nvPr/>
        </p:nvSpPr>
        <p:spPr>
          <a:xfrm>
            <a:off x="25" y="668250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Watch how the 500 mb trough deepens as the 925 mb cold front surges south into the Plains.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This is an example of differential thermal advection.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54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883" name="Google Shape;883;p54"/>
          <p:cNvSpPr txBox="1"/>
          <p:nvPr/>
        </p:nvSpPr>
        <p:spPr>
          <a:xfrm>
            <a:off x="25" y="744450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Where is the strongest warm air advection at 850 mb? 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This will tell you where the 925 mb low should go!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884" name="Google Shape;88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1557450"/>
            <a:ext cx="4679800" cy="35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625" y="1557450"/>
            <a:ext cx="4679800" cy="35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55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891" name="Google Shape;891;p55"/>
          <p:cNvSpPr txBox="1"/>
          <p:nvPr/>
        </p:nvSpPr>
        <p:spPr>
          <a:xfrm>
            <a:off x="25" y="744450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Where is the strongest warm air advection at 850 mb? 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This will tell you where the 925 mb low should go!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892" name="Google Shape;89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1557450"/>
            <a:ext cx="4679800" cy="35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625" y="1557450"/>
            <a:ext cx="4679800" cy="35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4625" y="1557450"/>
            <a:ext cx="4679800" cy="35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6200" y="1557450"/>
            <a:ext cx="4679800" cy="3509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56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Resources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901" name="Google Shape;901;p56"/>
          <p:cNvSpPr txBox="1"/>
          <p:nvPr/>
        </p:nvSpPr>
        <p:spPr>
          <a:xfrm>
            <a:off x="25" y="744450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https://inside.nssl.noaa.gov/tgalarneau/real-time-qg-diagnostics/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902" name="Google Shape;90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5590" y="3146476"/>
            <a:ext cx="3943411" cy="195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1724" y="1264768"/>
            <a:ext cx="3777276" cy="187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6275" y="3144889"/>
            <a:ext cx="3877794" cy="196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275" y="1183300"/>
            <a:ext cx="3877794" cy="1961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chemeClr val="dk2"/>
                </a:solidFill>
              </a:rPr>
              <a:t>Some Background Concepts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descr="https://s2.studylib.net/store/data/005307009_1-782bf2e123c875d70c36594bcaa2d0ec.png" id="125" name="Google Shape;12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1675" y="775900"/>
            <a:ext cx="6002626" cy="43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Some Background Concepts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9850" y="1065050"/>
            <a:ext cx="4814150" cy="38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235525" y="647725"/>
            <a:ext cx="4559700" cy="3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Vorticity: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Vorticity is the curl of the wind field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Exists in all 3 dimensions, but for today we’ll only consider the X/Y dimensions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Vorticity can be generated by curvature in the flow and/or speed shear in the flow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Vorticity is directly related to vertical motions and convergence/divergence due to the conservation of angular momentum and conservation of mass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 b="20987" l="64372" r="1570" t="14396"/>
          <a:stretch/>
        </p:blipFill>
        <p:spPr>
          <a:xfrm>
            <a:off x="6881600" y="300525"/>
            <a:ext cx="2063175" cy="29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235525" y="876325"/>
            <a:ext cx="57156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Charles’s Law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The volume of a gas is directly proportional to the temperature of the gas at a </a:t>
            </a:r>
            <a:r>
              <a:rPr lang="en" sz="1800">
                <a:solidFill>
                  <a:schemeClr val="dk2"/>
                </a:solidFill>
              </a:rPr>
              <a:t>constant</a:t>
            </a:r>
            <a:r>
              <a:rPr lang="en" sz="1800">
                <a:solidFill>
                  <a:schemeClr val="dk2"/>
                </a:solidFill>
              </a:rPr>
              <a:t> pressure.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If the gas heats up -&gt; it expands!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If the gas cools down -&gt; it contracts! 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https://image3.slideserve.com/6553879/slide3-l.jpg" id="140" name="Google Shape;140;p19"/>
          <p:cNvPicPr preferRelativeResize="0"/>
          <p:nvPr/>
        </p:nvPicPr>
        <p:blipFill rotWithShape="1">
          <a:blip r:embed="rId4">
            <a:alphaModFix/>
          </a:blip>
          <a:srcRect b="3595" l="2694" r="2419" t="52021"/>
          <a:stretch/>
        </p:blipFill>
        <p:spPr>
          <a:xfrm>
            <a:off x="2059487" y="3312550"/>
            <a:ext cx="4964324" cy="174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146" name="Google Shape;146;p20"/>
          <p:cNvSpPr txBox="1"/>
          <p:nvPr/>
        </p:nvSpPr>
        <p:spPr>
          <a:xfrm>
            <a:off x="235525" y="876325"/>
            <a:ext cx="71835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Consider a </a:t>
            </a:r>
            <a:r>
              <a:rPr b="1" lang="en" sz="1800">
                <a:solidFill>
                  <a:schemeClr val="dk2"/>
                </a:solidFill>
              </a:rPr>
              <a:t>layer of the atmosphere in contact with the surface: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7" name="Google Shape;147;p20"/>
          <p:cNvSpPr/>
          <p:nvPr/>
        </p:nvSpPr>
        <p:spPr>
          <a:xfrm>
            <a:off x="4325" y="4412750"/>
            <a:ext cx="9109200" cy="6993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8" name="Google Shape;148;p20"/>
          <p:cNvCxnSpPr>
            <a:endCxn id="147" idx="0"/>
          </p:cNvCxnSpPr>
          <p:nvPr/>
        </p:nvCxnSpPr>
        <p:spPr>
          <a:xfrm>
            <a:off x="4558325" y="1485350"/>
            <a:ext cx="600" cy="2927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9" name="Google Shape;149;p20"/>
          <p:cNvSpPr txBox="1"/>
          <p:nvPr/>
        </p:nvSpPr>
        <p:spPr>
          <a:xfrm>
            <a:off x="640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</a:rPr>
              <a:t>Warming the layer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5212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Cooling</a:t>
            </a:r>
            <a:r>
              <a:rPr lang="en" sz="1800">
                <a:solidFill>
                  <a:srgbClr val="0000FF"/>
                </a:solidFill>
              </a:rPr>
              <a:t> the layer</a:t>
            </a:r>
            <a:endParaRPr sz="1800">
              <a:solidFill>
                <a:srgbClr val="0000FF"/>
              </a:solidFill>
            </a:endParaRPr>
          </a:p>
        </p:txBody>
      </p:sp>
      <p:cxnSp>
        <p:nvCxnSpPr>
          <p:cNvPr id="151" name="Google Shape;151;p20"/>
          <p:cNvCxnSpPr/>
          <p:nvPr/>
        </p:nvCxnSpPr>
        <p:spPr>
          <a:xfrm flipH="1" rot="10800000">
            <a:off x="4325" y="28145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52" name="Google Shape;152;p20"/>
          <p:cNvSpPr txBox="1"/>
          <p:nvPr/>
        </p:nvSpPr>
        <p:spPr>
          <a:xfrm>
            <a:off x="56350" y="2682025"/>
            <a:ext cx="1190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3" name="Google Shape;153;p20"/>
          <p:cNvSpPr/>
          <p:nvPr/>
        </p:nvSpPr>
        <p:spPr>
          <a:xfrm>
            <a:off x="888550" y="3091875"/>
            <a:ext cx="2907000" cy="10707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0"/>
          <p:cNvSpPr txBox="1"/>
          <p:nvPr/>
        </p:nvSpPr>
        <p:spPr>
          <a:xfrm>
            <a:off x="17149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Warming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5536750" y="3091875"/>
            <a:ext cx="2907000" cy="1070700"/>
          </a:xfrm>
          <a:prstGeom prst="ellipse">
            <a:avLst/>
          </a:prstGeom>
          <a:solidFill>
            <a:srgbClr val="C9DAF8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0"/>
          <p:cNvSpPr txBox="1"/>
          <p:nvPr/>
        </p:nvSpPr>
        <p:spPr>
          <a:xfrm>
            <a:off x="63631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Cooling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1282150" y="4583250"/>
            <a:ext cx="65190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 ground can’t move - so the top of the layer must move!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58" name="Google Shape;158;p20"/>
          <p:cNvPicPr preferRelativeResize="0"/>
          <p:nvPr/>
        </p:nvPicPr>
        <p:blipFill rotWithShape="1">
          <a:blip r:embed="rId3">
            <a:alphaModFix amt="19000"/>
          </a:blip>
          <a:srcRect b="34473" l="64372" r="1570" t="14393"/>
          <a:stretch/>
        </p:blipFill>
        <p:spPr>
          <a:xfrm>
            <a:off x="7858400" y="0"/>
            <a:ext cx="1190400" cy="1340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235525" y="876325"/>
            <a:ext cx="71835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Consider a layer of the atmosphere in contact with the surface: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5" name="Google Shape;165;p21"/>
          <p:cNvSpPr/>
          <p:nvPr/>
        </p:nvSpPr>
        <p:spPr>
          <a:xfrm>
            <a:off x="4325" y="4412750"/>
            <a:ext cx="9109200" cy="6993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6" name="Google Shape;166;p21"/>
          <p:cNvCxnSpPr>
            <a:endCxn id="165" idx="0"/>
          </p:cNvCxnSpPr>
          <p:nvPr/>
        </p:nvCxnSpPr>
        <p:spPr>
          <a:xfrm>
            <a:off x="4558325" y="1485350"/>
            <a:ext cx="600" cy="2927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7" name="Google Shape;167;p21"/>
          <p:cNvSpPr txBox="1"/>
          <p:nvPr/>
        </p:nvSpPr>
        <p:spPr>
          <a:xfrm>
            <a:off x="640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</a:rPr>
              <a:t>Warming the layer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5212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Cooling the layer</a:t>
            </a:r>
            <a:endParaRPr sz="1800">
              <a:solidFill>
                <a:srgbClr val="0000FF"/>
              </a:solidFill>
            </a:endParaRPr>
          </a:p>
        </p:txBody>
      </p:sp>
      <p:cxnSp>
        <p:nvCxnSpPr>
          <p:cNvPr id="169" name="Google Shape;169;p21"/>
          <p:cNvCxnSpPr/>
          <p:nvPr/>
        </p:nvCxnSpPr>
        <p:spPr>
          <a:xfrm flipH="1" rot="10800000">
            <a:off x="4325" y="28145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70" name="Google Shape;170;p21"/>
          <p:cNvSpPr/>
          <p:nvPr/>
        </p:nvSpPr>
        <p:spPr>
          <a:xfrm>
            <a:off x="888550" y="3091875"/>
            <a:ext cx="2907000" cy="10707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1"/>
          <p:cNvSpPr txBox="1"/>
          <p:nvPr/>
        </p:nvSpPr>
        <p:spPr>
          <a:xfrm>
            <a:off x="17149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(</a:t>
            </a:r>
            <a:r>
              <a:rPr b="1" lang="en" sz="1800">
                <a:solidFill>
                  <a:schemeClr val="dk2"/>
                </a:solidFill>
              </a:rPr>
              <a:t>Expands</a:t>
            </a:r>
            <a:r>
              <a:rPr b="1" lang="en" sz="1800">
                <a:solidFill>
                  <a:schemeClr val="dk2"/>
                </a:solidFill>
              </a:rPr>
              <a:t>)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72" name="Google Shape;172;p21"/>
          <p:cNvSpPr/>
          <p:nvPr/>
        </p:nvSpPr>
        <p:spPr>
          <a:xfrm>
            <a:off x="5536750" y="3244275"/>
            <a:ext cx="2907000" cy="1070700"/>
          </a:xfrm>
          <a:prstGeom prst="ellipse">
            <a:avLst/>
          </a:prstGeom>
          <a:solidFill>
            <a:srgbClr val="C9DAF8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1"/>
          <p:cNvSpPr txBox="1"/>
          <p:nvPr/>
        </p:nvSpPr>
        <p:spPr>
          <a:xfrm>
            <a:off x="6363175" y="35406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(Contracts)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74" name="Google Shape;174;p21"/>
          <p:cNvSpPr txBox="1"/>
          <p:nvPr/>
        </p:nvSpPr>
        <p:spPr>
          <a:xfrm>
            <a:off x="1282150" y="4583250"/>
            <a:ext cx="65190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 ground can’t move - so the top of the layer must move!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5" name="Google Shape;175;p21"/>
          <p:cNvSpPr/>
          <p:nvPr/>
        </p:nvSpPr>
        <p:spPr>
          <a:xfrm>
            <a:off x="4325" y="2110638"/>
            <a:ext cx="9165850" cy="1136350"/>
          </a:xfrm>
          <a:custGeom>
            <a:rect b="b" l="l" r="r" t="t"/>
            <a:pathLst>
              <a:path extrusionOk="0" h="45454" w="366634">
                <a:moveTo>
                  <a:pt x="0" y="28384"/>
                </a:moveTo>
                <a:cubicBezTo>
                  <a:pt x="3391" y="27691"/>
                  <a:pt x="14949" y="26111"/>
                  <a:pt x="20343" y="24223"/>
                </a:cubicBezTo>
                <a:cubicBezTo>
                  <a:pt x="25737" y="22335"/>
                  <a:pt x="26777" y="20062"/>
                  <a:pt x="32364" y="17057"/>
                </a:cubicBezTo>
                <a:cubicBezTo>
                  <a:pt x="37951" y="14052"/>
                  <a:pt x="46312" y="8966"/>
                  <a:pt x="53863" y="6192"/>
                </a:cubicBezTo>
                <a:cubicBezTo>
                  <a:pt x="61415" y="3418"/>
                  <a:pt x="68118" y="1107"/>
                  <a:pt x="77673" y="413"/>
                </a:cubicBezTo>
                <a:cubicBezTo>
                  <a:pt x="87228" y="-280"/>
                  <a:pt x="101984" y="-319"/>
                  <a:pt x="111192" y="2031"/>
                </a:cubicBezTo>
                <a:cubicBezTo>
                  <a:pt x="120400" y="4381"/>
                  <a:pt x="126989" y="10623"/>
                  <a:pt x="132922" y="14514"/>
                </a:cubicBezTo>
                <a:cubicBezTo>
                  <a:pt x="138855" y="18405"/>
                  <a:pt x="141822" y="23106"/>
                  <a:pt x="146792" y="25379"/>
                </a:cubicBezTo>
                <a:cubicBezTo>
                  <a:pt x="151762" y="27652"/>
                  <a:pt x="157580" y="27691"/>
                  <a:pt x="162743" y="28153"/>
                </a:cubicBezTo>
                <a:cubicBezTo>
                  <a:pt x="167906" y="28615"/>
                  <a:pt x="170950" y="28115"/>
                  <a:pt x="177769" y="28153"/>
                </a:cubicBezTo>
                <a:cubicBezTo>
                  <a:pt x="184589" y="28192"/>
                  <a:pt x="195993" y="27305"/>
                  <a:pt x="203660" y="28384"/>
                </a:cubicBezTo>
                <a:cubicBezTo>
                  <a:pt x="211327" y="29463"/>
                  <a:pt x="217222" y="32623"/>
                  <a:pt x="223772" y="34626"/>
                </a:cubicBezTo>
                <a:cubicBezTo>
                  <a:pt x="230322" y="36630"/>
                  <a:pt x="234945" y="38671"/>
                  <a:pt x="242959" y="40405"/>
                </a:cubicBezTo>
                <a:cubicBezTo>
                  <a:pt x="250973" y="42139"/>
                  <a:pt x="262724" y="44335"/>
                  <a:pt x="271855" y="45028"/>
                </a:cubicBezTo>
                <a:cubicBezTo>
                  <a:pt x="280986" y="45722"/>
                  <a:pt x="287766" y="45568"/>
                  <a:pt x="297745" y="44566"/>
                </a:cubicBezTo>
                <a:cubicBezTo>
                  <a:pt x="307724" y="43564"/>
                  <a:pt x="323212" y="40790"/>
                  <a:pt x="331727" y="39018"/>
                </a:cubicBezTo>
                <a:cubicBezTo>
                  <a:pt x="340242" y="37246"/>
                  <a:pt x="344057" y="35512"/>
                  <a:pt x="348834" y="33932"/>
                </a:cubicBezTo>
                <a:cubicBezTo>
                  <a:pt x="353612" y="32352"/>
                  <a:pt x="357425" y="30426"/>
                  <a:pt x="360392" y="29540"/>
                </a:cubicBezTo>
                <a:cubicBezTo>
                  <a:pt x="363359" y="28654"/>
                  <a:pt x="365594" y="28769"/>
                  <a:pt x="366634" y="28615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176" name="Google Shape;176;p21"/>
          <p:cNvSpPr txBox="1"/>
          <p:nvPr/>
        </p:nvSpPr>
        <p:spPr>
          <a:xfrm>
            <a:off x="56350" y="2682025"/>
            <a:ext cx="1190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7" name="Google Shape;177;p21"/>
          <p:cNvSpPr txBox="1"/>
          <p:nvPr/>
        </p:nvSpPr>
        <p:spPr>
          <a:xfrm>
            <a:off x="1674600" y="1801875"/>
            <a:ext cx="1190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</a:t>
            </a:r>
            <a:r>
              <a:rPr lang="en">
                <a:solidFill>
                  <a:schemeClr val="dk2"/>
                </a:solidFill>
              </a:rPr>
              <a:t> Height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8" name="Google Shape;178;p21"/>
          <p:cNvSpPr txBox="1"/>
          <p:nvPr/>
        </p:nvSpPr>
        <p:spPr>
          <a:xfrm>
            <a:off x="6395050" y="3300000"/>
            <a:ext cx="1190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3">
            <a:alphaModFix amt="19000"/>
          </a:blip>
          <a:srcRect b="34473" l="64372" r="1570" t="14393"/>
          <a:stretch/>
        </p:blipFill>
        <p:spPr>
          <a:xfrm>
            <a:off x="7858400" y="0"/>
            <a:ext cx="1190400" cy="1340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